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5"/>
  </p:handoutMasterIdLst>
  <p:sldIdLst>
    <p:sldId id="466" r:id="rId3"/>
    <p:sldId id="581" r:id="rId5"/>
    <p:sldId id="455" r:id="rId6"/>
    <p:sldId id="481" r:id="rId7"/>
    <p:sldId id="484" r:id="rId8"/>
    <p:sldId id="501" r:id="rId9"/>
    <p:sldId id="487" r:id="rId10"/>
    <p:sldId id="489" r:id="rId11"/>
    <p:sldId id="488" r:id="rId12"/>
    <p:sldId id="496" r:id="rId13"/>
    <p:sldId id="490" r:id="rId14"/>
    <p:sldId id="491" r:id="rId15"/>
    <p:sldId id="492" r:id="rId16"/>
    <p:sldId id="495" r:id="rId17"/>
    <p:sldId id="521" r:id="rId18"/>
    <p:sldId id="498" r:id="rId19"/>
    <p:sldId id="499" r:id="rId20"/>
    <p:sldId id="500" r:id="rId21"/>
    <p:sldId id="502" r:id="rId22"/>
    <p:sldId id="531" r:id="rId23"/>
    <p:sldId id="504" r:id="rId24"/>
    <p:sldId id="532" r:id="rId25"/>
    <p:sldId id="534" r:id="rId26"/>
    <p:sldId id="503" r:id="rId27"/>
    <p:sldId id="505" r:id="rId28"/>
    <p:sldId id="506" r:id="rId29"/>
    <p:sldId id="511" r:id="rId30"/>
    <p:sldId id="507" r:id="rId31"/>
    <p:sldId id="536" r:id="rId32"/>
    <p:sldId id="515" r:id="rId33"/>
    <p:sldId id="516" r:id="rId34"/>
    <p:sldId id="628" r:id="rId35"/>
    <p:sldId id="629" r:id="rId36"/>
    <p:sldId id="630" r:id="rId37"/>
    <p:sldId id="631" r:id="rId38"/>
    <p:sldId id="632" r:id="rId39"/>
    <p:sldId id="633" r:id="rId40"/>
    <p:sldId id="634" r:id="rId41"/>
    <p:sldId id="510" r:id="rId42"/>
    <p:sldId id="535" r:id="rId43"/>
    <p:sldId id="512" r:id="rId44"/>
    <p:sldId id="522" r:id="rId45"/>
    <p:sldId id="523" r:id="rId46"/>
    <p:sldId id="524" r:id="rId47"/>
    <p:sldId id="525" r:id="rId48"/>
    <p:sldId id="517" r:id="rId49"/>
    <p:sldId id="526" r:id="rId50"/>
    <p:sldId id="527" r:id="rId51"/>
    <p:sldId id="529" r:id="rId52"/>
    <p:sldId id="518" r:id="rId53"/>
    <p:sldId id="280" r:id="rId54"/>
  </p:sldIdLst>
  <p:sldSz cx="10080625" cy="6858000"/>
  <p:notesSz cx="6669405" cy="9926955"/>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2060"/>
    <a:srgbClr val="000000"/>
    <a:srgbClr val="0070C0"/>
    <a:srgbClr val="FFFFFF"/>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80" d="100"/>
          <a:sy n="80" d="100"/>
        </p:scale>
        <p:origin x="-1362" y="-96"/>
      </p:cViewPr>
      <p:guideLst>
        <p:guide orient="horz" pos="2160"/>
        <p:guide pos="3069"/>
      </p:guideLst>
    </p:cSldViewPr>
  </p:slideViewPr>
  <p:notesTextViewPr>
    <p:cViewPr>
      <p:scale>
        <a:sx n="100" d="100"/>
        <a:sy n="100" d="100"/>
      </p:scale>
      <p:origin x="0" y="0"/>
    </p:cViewPr>
  </p:notesText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handoutMaster" Target="handoutMasters/handoutMaster1.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42399DD-2438-4D58-A5DC-E7821F40065D}" type="doc">
      <dgm:prSet loTypeId="urn:microsoft.com/office/officeart/2005/8/layout/process1" loCatId="process" qsTypeId="urn:microsoft.com/office/officeart/2005/8/quickstyle/simple1" qsCatId="simple" csTypeId="urn:microsoft.com/office/officeart/2005/8/colors/accent1_2" csCatId="accent1" phldr="1"/>
      <dgm:spPr/>
    </dgm:pt>
    <dgm:pt modelId="{09D5B799-54FB-43C8-A1BA-1DE99AEE9402}">
      <dgm:prSet phldrT="[文本]"/>
      <dgm:spPr/>
      <dgm:t>
        <a:bodyPr/>
        <a:lstStyle/>
        <a:p>
          <a:r>
            <a:rPr lang="zh-CN" altLang="zh-CN" b="1" dirty="0" smtClean="0">
              <a:latin typeface="微软雅黑" panose="020B0503020204020204" pitchFamily="34" charset="-122"/>
              <a:ea typeface="微软雅黑" panose="020B0503020204020204" pitchFamily="34" charset="-122"/>
            </a:rPr>
            <a:t>项目负责人提交</a:t>
          </a:r>
          <a:endParaRPr lang="zh-CN" altLang="en-US" b="1" dirty="0"/>
        </a:p>
      </dgm:t>
    </dgm:pt>
    <dgm:pt modelId="{4C187012-BB14-4249-A6B9-00DA0206CE6B}" cxnId="{7DB2AED6-90DF-47A3-8347-F24D5F20EE63}" type="parTrans">
      <dgm:prSet/>
      <dgm:spPr/>
      <dgm:t>
        <a:bodyPr/>
        <a:lstStyle/>
        <a:p>
          <a:endParaRPr lang="zh-CN" altLang="en-US"/>
        </a:p>
      </dgm:t>
    </dgm:pt>
    <dgm:pt modelId="{D8BF2BD4-5A20-4B13-A243-E26E56EF06A5}" cxnId="{7DB2AED6-90DF-47A3-8347-F24D5F20EE63}" type="sibTrans">
      <dgm:prSet/>
      <dgm:spPr/>
      <dgm:t>
        <a:bodyPr/>
        <a:lstStyle/>
        <a:p>
          <a:endParaRPr lang="zh-CN" altLang="en-US"/>
        </a:p>
      </dgm:t>
    </dgm:pt>
    <dgm:pt modelId="{103D3EC9-EEC9-42D7-99E7-6B8C499941BE}">
      <dgm:prSet phldrT="[文本]"/>
      <dgm:spPr/>
      <dgm:t>
        <a:bodyPr/>
        <a:lstStyle/>
        <a:p>
          <a:pPr>
            <a:spcAft>
              <a:spcPts val="0"/>
            </a:spcAft>
          </a:pPr>
          <a:r>
            <a:rPr lang="zh-CN" altLang="en-US" b="1" dirty="0" smtClean="0">
              <a:latin typeface="微软雅黑" panose="020B0503020204020204" pitchFamily="34" charset="-122"/>
              <a:ea typeface="微软雅黑" panose="020B0503020204020204" pitchFamily="34" charset="-122"/>
            </a:rPr>
            <a:t>所属单位</a:t>
          </a:r>
          <a:endParaRPr lang="en-US" altLang="zh-CN" b="1" dirty="0" smtClean="0">
            <a:latin typeface="微软雅黑" panose="020B0503020204020204" pitchFamily="34" charset="-122"/>
            <a:ea typeface="微软雅黑" panose="020B0503020204020204" pitchFamily="34" charset="-122"/>
          </a:endParaRPr>
        </a:p>
        <a:p>
          <a:pPr>
            <a:spcAft>
              <a:spcPts val="0"/>
            </a:spcAft>
          </a:pPr>
          <a:r>
            <a:rPr lang="zh-CN" altLang="en-US" b="1" dirty="0" smtClean="0">
              <a:latin typeface="微软雅黑" panose="020B0503020204020204" pitchFamily="34" charset="-122"/>
              <a:ea typeface="微软雅黑" panose="020B0503020204020204" pitchFamily="34" charset="-122"/>
            </a:rPr>
            <a:t>核对</a:t>
          </a:r>
          <a:endParaRPr lang="zh-CN" altLang="en-US" b="1" dirty="0">
            <a:latin typeface="微软雅黑" panose="020B0503020204020204" pitchFamily="34" charset="-122"/>
            <a:ea typeface="微软雅黑" panose="020B0503020204020204" pitchFamily="34" charset="-122"/>
          </a:endParaRPr>
        </a:p>
      </dgm:t>
    </dgm:pt>
    <dgm:pt modelId="{06B6DB80-9790-470F-85CE-57171BF9B1B2}" cxnId="{BA8BC708-B93F-4E4D-8691-CBF71F4DF933}" type="parTrans">
      <dgm:prSet/>
      <dgm:spPr/>
      <dgm:t>
        <a:bodyPr/>
        <a:lstStyle/>
        <a:p>
          <a:endParaRPr lang="zh-CN" altLang="en-US"/>
        </a:p>
      </dgm:t>
    </dgm:pt>
    <dgm:pt modelId="{7F8C486F-3D04-4A65-9FAA-102400BB235D}" cxnId="{BA8BC708-B93F-4E4D-8691-CBF71F4DF933}" type="sibTrans">
      <dgm:prSet/>
      <dgm:spPr/>
      <dgm:t>
        <a:bodyPr/>
        <a:lstStyle/>
        <a:p>
          <a:endParaRPr lang="zh-CN" altLang="en-US"/>
        </a:p>
      </dgm:t>
    </dgm:pt>
    <dgm:pt modelId="{83213E56-3F07-4815-A584-64FC4E988080}">
      <dgm:prSet/>
      <dgm:spPr/>
      <dgm:t>
        <a:bodyPr/>
        <a:lstStyle/>
        <a:p>
          <a:r>
            <a:rPr lang="zh-CN" altLang="en-US" b="1" dirty="0" smtClean="0">
              <a:latin typeface="微软雅黑" panose="020B0503020204020204" pitchFamily="34" charset="-122"/>
              <a:ea typeface="微软雅黑" panose="020B0503020204020204" pitchFamily="34" charset="-122"/>
            </a:rPr>
            <a:t>归口</a:t>
          </a:r>
          <a:r>
            <a:rPr lang="zh-CN" altLang="en-US" b="1" dirty="0" smtClean="0">
              <a:latin typeface="微软雅黑" panose="020B0503020204020204" pitchFamily="34" charset="-122"/>
              <a:ea typeface="微软雅黑" panose="020B0503020204020204" pitchFamily="34" charset="-122"/>
            </a:rPr>
            <a:t>管理单位推荐</a:t>
          </a:r>
          <a:endParaRPr lang="en-US" altLang="zh-CN" b="1" dirty="0">
            <a:latin typeface="微软雅黑" panose="020B0503020204020204" pitchFamily="34" charset="-122"/>
            <a:ea typeface="微软雅黑" panose="020B0503020204020204" pitchFamily="34" charset="-122"/>
          </a:endParaRPr>
        </a:p>
      </dgm:t>
    </dgm:pt>
    <dgm:pt modelId="{CDDF9420-4EA0-4008-8A4D-934E16F00FE8}" cxnId="{DABBE5B3-FA9C-4857-810D-9A7DE162A57A}" type="parTrans">
      <dgm:prSet/>
      <dgm:spPr/>
      <dgm:t>
        <a:bodyPr/>
        <a:lstStyle/>
        <a:p>
          <a:endParaRPr lang="zh-CN" altLang="en-US"/>
        </a:p>
      </dgm:t>
    </dgm:pt>
    <dgm:pt modelId="{45148666-103F-471A-9D84-302DC0F96C73}" cxnId="{DABBE5B3-FA9C-4857-810D-9A7DE162A57A}" type="sibTrans">
      <dgm:prSet/>
      <dgm:spPr/>
      <dgm:t>
        <a:bodyPr/>
        <a:lstStyle/>
        <a:p>
          <a:endParaRPr lang="zh-CN" altLang="en-US"/>
        </a:p>
      </dgm:t>
    </dgm:pt>
    <dgm:pt modelId="{78E00037-BA56-4387-9B5D-EE4CD2FE551B}">
      <dgm:prSet/>
      <dgm:spPr/>
      <dgm:t>
        <a:bodyPr/>
        <a:lstStyle/>
        <a:p>
          <a:r>
            <a:rPr lang="zh-CN" altLang="en-US" b="1" dirty="0" smtClean="0">
              <a:latin typeface="微软雅黑" panose="020B0503020204020204" pitchFamily="34" charset="-122"/>
              <a:ea typeface="微软雅黑" panose="020B0503020204020204" pitchFamily="34" charset="-122"/>
            </a:rPr>
            <a:t>省科技厅审核登记</a:t>
          </a:r>
          <a:endParaRPr lang="zh-CN" altLang="zh-CN" b="1" dirty="0">
            <a:latin typeface="微软雅黑" panose="020B0503020204020204" pitchFamily="34" charset="-122"/>
            <a:ea typeface="微软雅黑" panose="020B0503020204020204" pitchFamily="34" charset="-122"/>
          </a:endParaRPr>
        </a:p>
      </dgm:t>
    </dgm:pt>
    <dgm:pt modelId="{B7AA6E7C-A428-4F38-87EF-96CAA717A5BE}" cxnId="{15D41C43-CBD9-4224-A1B1-594EC08260B9}" type="parTrans">
      <dgm:prSet/>
      <dgm:spPr/>
      <dgm:t>
        <a:bodyPr/>
        <a:lstStyle/>
        <a:p>
          <a:endParaRPr lang="zh-CN" altLang="en-US"/>
        </a:p>
      </dgm:t>
    </dgm:pt>
    <dgm:pt modelId="{BFA4F65A-C14E-488D-A3B5-50362EEA4322}" cxnId="{15D41C43-CBD9-4224-A1B1-594EC08260B9}" type="sibTrans">
      <dgm:prSet/>
      <dgm:spPr/>
      <dgm:t>
        <a:bodyPr/>
        <a:lstStyle/>
        <a:p>
          <a:endParaRPr lang="zh-CN" altLang="en-US"/>
        </a:p>
      </dgm:t>
    </dgm:pt>
    <dgm:pt modelId="{62F54C65-5D59-47F1-9124-7561916BFD79}" type="pres">
      <dgm:prSet presAssocID="{B42399DD-2438-4D58-A5DC-E7821F40065D}" presName="Name0" presStyleCnt="0">
        <dgm:presLayoutVars>
          <dgm:dir/>
          <dgm:resizeHandles val="exact"/>
        </dgm:presLayoutVars>
      </dgm:prSet>
      <dgm:spPr/>
    </dgm:pt>
    <dgm:pt modelId="{3BFCA1FE-8096-4700-9AEB-A5DAA4D7A12D}" type="pres">
      <dgm:prSet presAssocID="{09D5B799-54FB-43C8-A1BA-1DE99AEE9402}" presName="node" presStyleLbl="node1" presStyleIdx="0" presStyleCnt="4">
        <dgm:presLayoutVars>
          <dgm:bulletEnabled val="1"/>
        </dgm:presLayoutVars>
      </dgm:prSet>
      <dgm:spPr/>
      <dgm:t>
        <a:bodyPr/>
        <a:lstStyle/>
        <a:p>
          <a:endParaRPr lang="zh-CN" altLang="en-US"/>
        </a:p>
      </dgm:t>
    </dgm:pt>
    <dgm:pt modelId="{861A835F-43DD-48D2-B380-F684D2C349F1}" type="pres">
      <dgm:prSet presAssocID="{D8BF2BD4-5A20-4B13-A243-E26E56EF06A5}" presName="sibTrans" presStyleLbl="sibTrans2D1" presStyleIdx="0" presStyleCnt="3"/>
      <dgm:spPr/>
      <dgm:t>
        <a:bodyPr/>
        <a:lstStyle/>
        <a:p>
          <a:endParaRPr lang="zh-CN" altLang="en-US"/>
        </a:p>
      </dgm:t>
    </dgm:pt>
    <dgm:pt modelId="{59F2A458-BC89-4F62-8DE9-99394B142C78}" type="pres">
      <dgm:prSet presAssocID="{D8BF2BD4-5A20-4B13-A243-E26E56EF06A5}" presName="connectorText" presStyleLbl="sibTrans2D1" presStyleIdx="0" presStyleCnt="3"/>
      <dgm:spPr/>
      <dgm:t>
        <a:bodyPr/>
        <a:lstStyle/>
        <a:p>
          <a:endParaRPr lang="zh-CN" altLang="en-US"/>
        </a:p>
      </dgm:t>
    </dgm:pt>
    <dgm:pt modelId="{F746DFBF-410F-4C54-A66E-806C6ECA8E74}" type="pres">
      <dgm:prSet presAssocID="{103D3EC9-EEC9-42D7-99E7-6B8C499941BE}" presName="node" presStyleLbl="node1" presStyleIdx="1" presStyleCnt="4">
        <dgm:presLayoutVars>
          <dgm:bulletEnabled val="1"/>
        </dgm:presLayoutVars>
      </dgm:prSet>
      <dgm:spPr/>
      <dgm:t>
        <a:bodyPr/>
        <a:lstStyle/>
        <a:p>
          <a:endParaRPr lang="zh-CN" altLang="en-US"/>
        </a:p>
      </dgm:t>
    </dgm:pt>
    <dgm:pt modelId="{5FE71687-4F2C-4F3C-BBB0-28A038BCB3BE}" type="pres">
      <dgm:prSet presAssocID="{7F8C486F-3D04-4A65-9FAA-102400BB235D}" presName="sibTrans" presStyleLbl="sibTrans2D1" presStyleIdx="1" presStyleCnt="3"/>
      <dgm:spPr/>
      <dgm:t>
        <a:bodyPr/>
        <a:lstStyle/>
        <a:p>
          <a:endParaRPr lang="zh-CN" altLang="en-US"/>
        </a:p>
      </dgm:t>
    </dgm:pt>
    <dgm:pt modelId="{BFE8A523-45E0-498A-9CED-BAD959D073F5}" type="pres">
      <dgm:prSet presAssocID="{7F8C486F-3D04-4A65-9FAA-102400BB235D}" presName="connectorText" presStyleLbl="sibTrans2D1" presStyleIdx="1" presStyleCnt="3"/>
      <dgm:spPr/>
      <dgm:t>
        <a:bodyPr/>
        <a:lstStyle/>
        <a:p>
          <a:endParaRPr lang="zh-CN" altLang="en-US"/>
        </a:p>
      </dgm:t>
    </dgm:pt>
    <dgm:pt modelId="{455C48FE-651B-47D8-B02A-C3DC97698C48}" type="pres">
      <dgm:prSet presAssocID="{83213E56-3F07-4815-A584-64FC4E988080}" presName="node" presStyleLbl="node1" presStyleIdx="2" presStyleCnt="4">
        <dgm:presLayoutVars>
          <dgm:bulletEnabled val="1"/>
        </dgm:presLayoutVars>
      </dgm:prSet>
      <dgm:spPr/>
      <dgm:t>
        <a:bodyPr/>
        <a:lstStyle/>
        <a:p>
          <a:endParaRPr lang="zh-CN" altLang="en-US"/>
        </a:p>
      </dgm:t>
    </dgm:pt>
    <dgm:pt modelId="{E1FB9FE8-1166-4F0C-B273-4FF26AFC6093}" type="pres">
      <dgm:prSet presAssocID="{45148666-103F-471A-9D84-302DC0F96C73}" presName="sibTrans" presStyleLbl="sibTrans2D1" presStyleIdx="2" presStyleCnt="3"/>
      <dgm:spPr/>
      <dgm:t>
        <a:bodyPr/>
        <a:lstStyle/>
        <a:p>
          <a:endParaRPr lang="zh-CN" altLang="en-US"/>
        </a:p>
      </dgm:t>
    </dgm:pt>
    <dgm:pt modelId="{0FE6C0E5-3031-403A-A930-95D654C7297A}" type="pres">
      <dgm:prSet presAssocID="{45148666-103F-471A-9D84-302DC0F96C73}" presName="connectorText" presStyleLbl="sibTrans2D1" presStyleIdx="2" presStyleCnt="3"/>
      <dgm:spPr/>
      <dgm:t>
        <a:bodyPr/>
        <a:lstStyle/>
        <a:p>
          <a:endParaRPr lang="zh-CN" altLang="en-US"/>
        </a:p>
      </dgm:t>
    </dgm:pt>
    <dgm:pt modelId="{C47278D8-481D-481A-B102-132830D19DF4}" type="pres">
      <dgm:prSet presAssocID="{78E00037-BA56-4387-9B5D-EE4CD2FE551B}" presName="node" presStyleLbl="node1" presStyleIdx="3" presStyleCnt="4">
        <dgm:presLayoutVars>
          <dgm:bulletEnabled val="1"/>
        </dgm:presLayoutVars>
      </dgm:prSet>
      <dgm:spPr/>
      <dgm:t>
        <a:bodyPr/>
        <a:lstStyle/>
        <a:p>
          <a:endParaRPr lang="zh-CN" altLang="en-US"/>
        </a:p>
      </dgm:t>
    </dgm:pt>
  </dgm:ptLst>
  <dgm:cxnLst>
    <dgm:cxn modelId="{8EA5CEA0-8E32-4862-A34F-28C71DEFF0E9}" type="presOf" srcId="{7F8C486F-3D04-4A65-9FAA-102400BB235D}" destId="{BFE8A523-45E0-498A-9CED-BAD959D073F5}" srcOrd="1" destOrd="0" presId="urn:microsoft.com/office/officeart/2005/8/layout/process1"/>
    <dgm:cxn modelId="{4C6583E6-4D26-46F7-9A6E-B655D11BE272}" type="presOf" srcId="{7F8C486F-3D04-4A65-9FAA-102400BB235D}" destId="{5FE71687-4F2C-4F3C-BBB0-28A038BCB3BE}" srcOrd="0" destOrd="0" presId="urn:microsoft.com/office/officeart/2005/8/layout/process1"/>
    <dgm:cxn modelId="{560E2F55-584D-4980-80BE-A3E16860B2F8}" type="presOf" srcId="{D8BF2BD4-5A20-4B13-A243-E26E56EF06A5}" destId="{59F2A458-BC89-4F62-8DE9-99394B142C78}" srcOrd="1" destOrd="0" presId="urn:microsoft.com/office/officeart/2005/8/layout/process1"/>
    <dgm:cxn modelId="{DFD89D69-7457-4ACC-A0BD-844E816833B0}" type="presOf" srcId="{09D5B799-54FB-43C8-A1BA-1DE99AEE9402}" destId="{3BFCA1FE-8096-4700-9AEB-A5DAA4D7A12D}" srcOrd="0" destOrd="0" presId="urn:microsoft.com/office/officeart/2005/8/layout/process1"/>
    <dgm:cxn modelId="{9E59FE4F-AC84-4A96-A2A6-0B8D7CA05896}" type="presOf" srcId="{45148666-103F-471A-9D84-302DC0F96C73}" destId="{E1FB9FE8-1166-4F0C-B273-4FF26AFC6093}" srcOrd="0" destOrd="0" presId="urn:microsoft.com/office/officeart/2005/8/layout/process1"/>
    <dgm:cxn modelId="{7DB2AED6-90DF-47A3-8347-F24D5F20EE63}" srcId="{B42399DD-2438-4D58-A5DC-E7821F40065D}" destId="{09D5B799-54FB-43C8-A1BA-1DE99AEE9402}" srcOrd="0" destOrd="0" parTransId="{4C187012-BB14-4249-A6B9-00DA0206CE6B}" sibTransId="{D8BF2BD4-5A20-4B13-A243-E26E56EF06A5}"/>
    <dgm:cxn modelId="{BA8BC708-B93F-4E4D-8691-CBF71F4DF933}" srcId="{B42399DD-2438-4D58-A5DC-E7821F40065D}" destId="{103D3EC9-EEC9-42D7-99E7-6B8C499941BE}" srcOrd="1" destOrd="0" parTransId="{06B6DB80-9790-470F-85CE-57171BF9B1B2}" sibTransId="{7F8C486F-3D04-4A65-9FAA-102400BB235D}"/>
    <dgm:cxn modelId="{2DE26D59-A169-42EE-BF75-FD9F6547AB7A}" type="presOf" srcId="{83213E56-3F07-4815-A584-64FC4E988080}" destId="{455C48FE-651B-47D8-B02A-C3DC97698C48}" srcOrd="0" destOrd="0" presId="urn:microsoft.com/office/officeart/2005/8/layout/process1"/>
    <dgm:cxn modelId="{15D41C43-CBD9-4224-A1B1-594EC08260B9}" srcId="{B42399DD-2438-4D58-A5DC-E7821F40065D}" destId="{78E00037-BA56-4387-9B5D-EE4CD2FE551B}" srcOrd="3" destOrd="0" parTransId="{B7AA6E7C-A428-4F38-87EF-96CAA717A5BE}" sibTransId="{BFA4F65A-C14E-488D-A3B5-50362EEA4322}"/>
    <dgm:cxn modelId="{6775959C-9A0C-4B53-B831-03F73DC3B711}" type="presOf" srcId="{45148666-103F-471A-9D84-302DC0F96C73}" destId="{0FE6C0E5-3031-403A-A930-95D654C7297A}" srcOrd="1" destOrd="0" presId="urn:microsoft.com/office/officeart/2005/8/layout/process1"/>
    <dgm:cxn modelId="{4E70CFF4-8D96-4945-9B14-5850E6AF25A9}" type="presOf" srcId="{D8BF2BD4-5A20-4B13-A243-E26E56EF06A5}" destId="{861A835F-43DD-48D2-B380-F684D2C349F1}" srcOrd="0" destOrd="0" presId="urn:microsoft.com/office/officeart/2005/8/layout/process1"/>
    <dgm:cxn modelId="{DABBE5B3-FA9C-4857-810D-9A7DE162A57A}" srcId="{B42399DD-2438-4D58-A5DC-E7821F40065D}" destId="{83213E56-3F07-4815-A584-64FC4E988080}" srcOrd="2" destOrd="0" parTransId="{CDDF9420-4EA0-4008-8A4D-934E16F00FE8}" sibTransId="{45148666-103F-471A-9D84-302DC0F96C73}"/>
    <dgm:cxn modelId="{EF28DE5C-A759-42E8-93AC-C88E31CEA754}" type="presOf" srcId="{103D3EC9-EEC9-42D7-99E7-6B8C499941BE}" destId="{F746DFBF-410F-4C54-A66E-806C6ECA8E74}" srcOrd="0" destOrd="0" presId="urn:microsoft.com/office/officeart/2005/8/layout/process1"/>
    <dgm:cxn modelId="{AD06C02C-6C7F-45A7-8E5C-FCE829A2FA76}" type="presOf" srcId="{B42399DD-2438-4D58-A5DC-E7821F40065D}" destId="{62F54C65-5D59-47F1-9124-7561916BFD79}" srcOrd="0" destOrd="0" presId="urn:microsoft.com/office/officeart/2005/8/layout/process1"/>
    <dgm:cxn modelId="{29F3DEA5-A1D6-4BD9-BAA6-427BB6564CEB}" type="presOf" srcId="{78E00037-BA56-4387-9B5D-EE4CD2FE551B}" destId="{C47278D8-481D-481A-B102-132830D19DF4}" srcOrd="0" destOrd="0" presId="urn:microsoft.com/office/officeart/2005/8/layout/process1"/>
    <dgm:cxn modelId="{0664B061-7ACD-4CC1-A1FD-EB193F91A161}" type="presParOf" srcId="{62F54C65-5D59-47F1-9124-7561916BFD79}" destId="{3BFCA1FE-8096-4700-9AEB-A5DAA4D7A12D}" srcOrd="0" destOrd="0" presId="urn:microsoft.com/office/officeart/2005/8/layout/process1"/>
    <dgm:cxn modelId="{65BE5C69-B41F-45FD-BCD5-B5F71E604C2A}" type="presParOf" srcId="{62F54C65-5D59-47F1-9124-7561916BFD79}" destId="{861A835F-43DD-48D2-B380-F684D2C349F1}" srcOrd="1" destOrd="0" presId="urn:microsoft.com/office/officeart/2005/8/layout/process1"/>
    <dgm:cxn modelId="{F9CC92E8-95C4-4671-9158-3F5B1E071272}" type="presParOf" srcId="{861A835F-43DD-48D2-B380-F684D2C349F1}" destId="{59F2A458-BC89-4F62-8DE9-99394B142C78}" srcOrd="0" destOrd="0" presId="urn:microsoft.com/office/officeart/2005/8/layout/process1"/>
    <dgm:cxn modelId="{0787A593-670F-4F8A-A439-1BA49A1A7C32}" type="presParOf" srcId="{62F54C65-5D59-47F1-9124-7561916BFD79}" destId="{F746DFBF-410F-4C54-A66E-806C6ECA8E74}" srcOrd="2" destOrd="0" presId="urn:microsoft.com/office/officeart/2005/8/layout/process1"/>
    <dgm:cxn modelId="{39AB6A76-06B1-46DF-B65C-75CF35CCC87F}" type="presParOf" srcId="{62F54C65-5D59-47F1-9124-7561916BFD79}" destId="{5FE71687-4F2C-4F3C-BBB0-28A038BCB3BE}" srcOrd="3" destOrd="0" presId="urn:microsoft.com/office/officeart/2005/8/layout/process1"/>
    <dgm:cxn modelId="{49C5D0C6-44EA-4434-98E0-52F1FEC6A4DE}" type="presParOf" srcId="{5FE71687-4F2C-4F3C-BBB0-28A038BCB3BE}" destId="{BFE8A523-45E0-498A-9CED-BAD959D073F5}" srcOrd="0" destOrd="0" presId="urn:microsoft.com/office/officeart/2005/8/layout/process1"/>
    <dgm:cxn modelId="{7D39C659-E0F8-4625-8C2F-2AC0A10C499E}" type="presParOf" srcId="{62F54C65-5D59-47F1-9124-7561916BFD79}" destId="{455C48FE-651B-47D8-B02A-C3DC97698C48}" srcOrd="4" destOrd="0" presId="urn:microsoft.com/office/officeart/2005/8/layout/process1"/>
    <dgm:cxn modelId="{1FFC41A4-E67A-4A07-9915-4C34E7D943DB}" type="presParOf" srcId="{62F54C65-5D59-47F1-9124-7561916BFD79}" destId="{E1FB9FE8-1166-4F0C-B273-4FF26AFC6093}" srcOrd="5" destOrd="0" presId="urn:microsoft.com/office/officeart/2005/8/layout/process1"/>
    <dgm:cxn modelId="{B8277702-1B5D-4DBB-B13B-2944994F082B}" type="presParOf" srcId="{E1FB9FE8-1166-4F0C-B273-4FF26AFC6093}" destId="{0FE6C0E5-3031-403A-A930-95D654C7297A}" srcOrd="0" destOrd="0" presId="urn:microsoft.com/office/officeart/2005/8/layout/process1"/>
    <dgm:cxn modelId="{F6179A83-74BE-45E5-8594-365F56034D62}" type="presParOf" srcId="{62F54C65-5D59-47F1-9124-7561916BFD79}" destId="{C47278D8-481D-481A-B102-132830D19DF4}" srcOrd="6"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2399DD-2438-4D58-A5DC-E7821F40065D}" type="doc">
      <dgm:prSet loTypeId="urn:microsoft.com/office/officeart/2005/8/layout/process1" loCatId="process" qsTypeId="urn:microsoft.com/office/officeart/2005/8/quickstyle/simple1" qsCatId="simple" csTypeId="urn:microsoft.com/office/officeart/2005/8/colors/accent1_2" csCatId="accent1" phldr="1"/>
      <dgm:spPr/>
    </dgm:pt>
    <dgm:pt modelId="{09D5B799-54FB-43C8-A1BA-1DE99AEE9402}">
      <dgm:prSet phldrT="[文本]" custT="1"/>
      <dgm:spPr/>
      <dgm:t>
        <a:bodyPr/>
        <a:lstStyle/>
        <a:p>
          <a:r>
            <a:rPr lang="zh-CN" altLang="en-US" sz="1800" b="1" dirty="0" smtClean="0">
              <a:latin typeface="微软雅黑" panose="020B0503020204020204" pitchFamily="34" charset="-122"/>
              <a:ea typeface="微软雅黑" panose="020B0503020204020204" pitchFamily="34" charset="-122"/>
            </a:rPr>
            <a:t>自然人提交</a:t>
          </a:r>
          <a:endParaRPr lang="zh-CN" altLang="en-US" sz="1800" b="1" dirty="0"/>
        </a:p>
      </dgm:t>
    </dgm:pt>
    <dgm:pt modelId="{4C187012-BB14-4249-A6B9-00DA0206CE6B}" cxnId="{7DB2AED6-90DF-47A3-8347-F24D5F20EE63}" type="parTrans">
      <dgm:prSet/>
      <dgm:spPr/>
      <dgm:t>
        <a:bodyPr/>
        <a:lstStyle/>
        <a:p>
          <a:endParaRPr lang="zh-CN" altLang="en-US" sz="1800"/>
        </a:p>
      </dgm:t>
    </dgm:pt>
    <dgm:pt modelId="{D8BF2BD4-5A20-4B13-A243-E26E56EF06A5}" cxnId="{7DB2AED6-90DF-47A3-8347-F24D5F20EE63}" type="sibTrans">
      <dgm:prSet custT="1"/>
      <dgm:spPr/>
      <dgm:t>
        <a:bodyPr/>
        <a:lstStyle/>
        <a:p>
          <a:endParaRPr lang="zh-CN" altLang="en-US" sz="1800"/>
        </a:p>
      </dgm:t>
    </dgm:pt>
    <dgm:pt modelId="{83213E56-3F07-4815-A584-64FC4E988080}">
      <dgm:prSet custT="1"/>
      <dgm:spPr/>
      <dgm:t>
        <a:bodyPr/>
        <a:lstStyle/>
        <a:p>
          <a:r>
            <a:rPr lang="zh-CN" altLang="en-US" sz="1800" b="1" dirty="0" smtClean="0">
              <a:latin typeface="微软雅黑" panose="020B0503020204020204" pitchFamily="34" charset="-122"/>
              <a:ea typeface="微软雅黑" panose="020B0503020204020204" pitchFamily="34" charset="-122"/>
            </a:rPr>
            <a:t>归口</a:t>
          </a:r>
          <a:r>
            <a:rPr lang="zh-CN" altLang="en-US" sz="1800" b="1" dirty="0" smtClean="0">
              <a:latin typeface="微软雅黑" panose="020B0503020204020204" pitchFamily="34" charset="-122"/>
              <a:ea typeface="微软雅黑" panose="020B0503020204020204" pitchFamily="34" charset="-122"/>
            </a:rPr>
            <a:t>管理单位核对</a:t>
          </a:r>
          <a:endParaRPr lang="en-US" altLang="zh-CN" sz="1800" b="1" dirty="0">
            <a:latin typeface="微软雅黑" panose="020B0503020204020204" pitchFamily="34" charset="-122"/>
            <a:ea typeface="微软雅黑" panose="020B0503020204020204" pitchFamily="34" charset="-122"/>
          </a:endParaRPr>
        </a:p>
      </dgm:t>
    </dgm:pt>
    <dgm:pt modelId="{CDDF9420-4EA0-4008-8A4D-934E16F00FE8}" cxnId="{DABBE5B3-FA9C-4857-810D-9A7DE162A57A}" type="parTrans">
      <dgm:prSet/>
      <dgm:spPr/>
      <dgm:t>
        <a:bodyPr/>
        <a:lstStyle/>
        <a:p>
          <a:endParaRPr lang="zh-CN" altLang="en-US" sz="1800"/>
        </a:p>
      </dgm:t>
    </dgm:pt>
    <dgm:pt modelId="{45148666-103F-471A-9D84-302DC0F96C73}" cxnId="{DABBE5B3-FA9C-4857-810D-9A7DE162A57A}" type="sibTrans">
      <dgm:prSet custT="1"/>
      <dgm:spPr/>
      <dgm:t>
        <a:bodyPr/>
        <a:lstStyle/>
        <a:p>
          <a:endParaRPr lang="zh-CN" altLang="en-US" sz="1800"/>
        </a:p>
      </dgm:t>
    </dgm:pt>
    <dgm:pt modelId="{78E00037-BA56-4387-9B5D-EE4CD2FE551B}">
      <dgm:prSet custT="1"/>
      <dgm:spPr/>
      <dgm:t>
        <a:bodyPr/>
        <a:lstStyle/>
        <a:p>
          <a:r>
            <a:rPr lang="zh-CN" altLang="en-US" sz="1800" b="1" dirty="0" smtClean="0">
              <a:latin typeface="微软雅黑" panose="020B0503020204020204" pitchFamily="34" charset="-122"/>
              <a:ea typeface="微软雅黑" panose="020B0503020204020204" pitchFamily="34" charset="-122"/>
            </a:rPr>
            <a:t>省科技厅审核登记</a:t>
          </a:r>
          <a:endParaRPr lang="zh-CN" altLang="en-US" sz="1800" b="1" dirty="0">
            <a:latin typeface="微软雅黑" panose="020B0503020204020204" pitchFamily="34" charset="-122"/>
            <a:ea typeface="微软雅黑" panose="020B0503020204020204" pitchFamily="34" charset="-122"/>
          </a:endParaRPr>
        </a:p>
      </dgm:t>
    </dgm:pt>
    <dgm:pt modelId="{B7AA6E7C-A428-4F38-87EF-96CAA717A5BE}" cxnId="{15D41C43-CBD9-4224-A1B1-594EC08260B9}" type="parTrans">
      <dgm:prSet/>
      <dgm:spPr/>
      <dgm:t>
        <a:bodyPr/>
        <a:lstStyle/>
        <a:p>
          <a:endParaRPr lang="zh-CN" altLang="en-US" sz="1800"/>
        </a:p>
      </dgm:t>
    </dgm:pt>
    <dgm:pt modelId="{BFA4F65A-C14E-488D-A3B5-50362EEA4322}" cxnId="{15D41C43-CBD9-4224-A1B1-594EC08260B9}" type="sibTrans">
      <dgm:prSet/>
      <dgm:spPr/>
      <dgm:t>
        <a:bodyPr/>
        <a:lstStyle/>
        <a:p>
          <a:endParaRPr lang="zh-CN" altLang="en-US" sz="1800"/>
        </a:p>
      </dgm:t>
    </dgm:pt>
    <dgm:pt modelId="{62F54C65-5D59-47F1-9124-7561916BFD79}" type="pres">
      <dgm:prSet presAssocID="{B42399DD-2438-4D58-A5DC-E7821F40065D}" presName="Name0" presStyleCnt="0">
        <dgm:presLayoutVars>
          <dgm:dir/>
          <dgm:resizeHandles val="exact"/>
        </dgm:presLayoutVars>
      </dgm:prSet>
      <dgm:spPr/>
    </dgm:pt>
    <dgm:pt modelId="{3BFCA1FE-8096-4700-9AEB-A5DAA4D7A12D}" type="pres">
      <dgm:prSet presAssocID="{09D5B799-54FB-43C8-A1BA-1DE99AEE9402}" presName="node" presStyleLbl="node1" presStyleIdx="0" presStyleCnt="3" custScaleY="116666">
        <dgm:presLayoutVars>
          <dgm:bulletEnabled val="1"/>
        </dgm:presLayoutVars>
      </dgm:prSet>
      <dgm:spPr/>
      <dgm:t>
        <a:bodyPr/>
        <a:lstStyle/>
        <a:p>
          <a:endParaRPr lang="zh-CN" altLang="en-US"/>
        </a:p>
      </dgm:t>
    </dgm:pt>
    <dgm:pt modelId="{861A835F-43DD-48D2-B380-F684D2C349F1}" type="pres">
      <dgm:prSet presAssocID="{D8BF2BD4-5A20-4B13-A243-E26E56EF06A5}" presName="sibTrans" presStyleLbl="sibTrans2D1" presStyleIdx="0" presStyleCnt="2"/>
      <dgm:spPr/>
      <dgm:t>
        <a:bodyPr/>
        <a:lstStyle/>
        <a:p>
          <a:endParaRPr lang="zh-CN" altLang="en-US"/>
        </a:p>
      </dgm:t>
    </dgm:pt>
    <dgm:pt modelId="{59F2A458-BC89-4F62-8DE9-99394B142C78}" type="pres">
      <dgm:prSet presAssocID="{D8BF2BD4-5A20-4B13-A243-E26E56EF06A5}" presName="connectorText" presStyleLbl="sibTrans2D1" presStyleIdx="0" presStyleCnt="2"/>
      <dgm:spPr/>
      <dgm:t>
        <a:bodyPr/>
        <a:lstStyle/>
        <a:p>
          <a:endParaRPr lang="zh-CN" altLang="en-US"/>
        </a:p>
      </dgm:t>
    </dgm:pt>
    <dgm:pt modelId="{455C48FE-651B-47D8-B02A-C3DC97698C48}" type="pres">
      <dgm:prSet presAssocID="{83213E56-3F07-4815-A584-64FC4E988080}" presName="node" presStyleLbl="node1" presStyleIdx="1" presStyleCnt="3" custScaleY="113905">
        <dgm:presLayoutVars>
          <dgm:bulletEnabled val="1"/>
        </dgm:presLayoutVars>
      </dgm:prSet>
      <dgm:spPr/>
      <dgm:t>
        <a:bodyPr/>
        <a:lstStyle/>
        <a:p>
          <a:endParaRPr lang="zh-CN" altLang="en-US"/>
        </a:p>
      </dgm:t>
    </dgm:pt>
    <dgm:pt modelId="{E1FB9FE8-1166-4F0C-B273-4FF26AFC6093}" type="pres">
      <dgm:prSet presAssocID="{45148666-103F-471A-9D84-302DC0F96C73}" presName="sibTrans" presStyleLbl="sibTrans2D1" presStyleIdx="1" presStyleCnt="2"/>
      <dgm:spPr/>
      <dgm:t>
        <a:bodyPr/>
        <a:lstStyle/>
        <a:p>
          <a:endParaRPr lang="zh-CN" altLang="en-US"/>
        </a:p>
      </dgm:t>
    </dgm:pt>
    <dgm:pt modelId="{0FE6C0E5-3031-403A-A930-95D654C7297A}" type="pres">
      <dgm:prSet presAssocID="{45148666-103F-471A-9D84-302DC0F96C73}" presName="connectorText" presStyleLbl="sibTrans2D1" presStyleIdx="1" presStyleCnt="2"/>
      <dgm:spPr/>
      <dgm:t>
        <a:bodyPr/>
        <a:lstStyle/>
        <a:p>
          <a:endParaRPr lang="zh-CN" altLang="en-US"/>
        </a:p>
      </dgm:t>
    </dgm:pt>
    <dgm:pt modelId="{C47278D8-481D-481A-B102-132830D19DF4}" type="pres">
      <dgm:prSet presAssocID="{78E00037-BA56-4387-9B5D-EE4CD2FE551B}" presName="node" presStyleLbl="node1" presStyleIdx="2" presStyleCnt="3" custScaleY="116666">
        <dgm:presLayoutVars>
          <dgm:bulletEnabled val="1"/>
        </dgm:presLayoutVars>
      </dgm:prSet>
      <dgm:spPr/>
      <dgm:t>
        <a:bodyPr/>
        <a:lstStyle/>
        <a:p>
          <a:endParaRPr lang="zh-CN" altLang="en-US"/>
        </a:p>
      </dgm:t>
    </dgm:pt>
  </dgm:ptLst>
  <dgm:cxnLst>
    <dgm:cxn modelId="{7DB2AED6-90DF-47A3-8347-F24D5F20EE63}" srcId="{B42399DD-2438-4D58-A5DC-E7821F40065D}" destId="{09D5B799-54FB-43C8-A1BA-1DE99AEE9402}" srcOrd="0" destOrd="0" parTransId="{4C187012-BB14-4249-A6B9-00DA0206CE6B}" sibTransId="{D8BF2BD4-5A20-4B13-A243-E26E56EF06A5}"/>
    <dgm:cxn modelId="{61457E9F-3B7F-460C-9E4F-67A05E10D4C1}" type="presOf" srcId="{83213E56-3F07-4815-A584-64FC4E988080}" destId="{455C48FE-651B-47D8-B02A-C3DC97698C48}" srcOrd="0" destOrd="0" presId="urn:microsoft.com/office/officeart/2005/8/layout/process1"/>
    <dgm:cxn modelId="{33AEA0A1-2298-4923-9307-45873CA1B116}" type="presOf" srcId="{45148666-103F-471A-9D84-302DC0F96C73}" destId="{0FE6C0E5-3031-403A-A930-95D654C7297A}" srcOrd="1" destOrd="0" presId="urn:microsoft.com/office/officeart/2005/8/layout/process1"/>
    <dgm:cxn modelId="{DABBE5B3-FA9C-4857-810D-9A7DE162A57A}" srcId="{B42399DD-2438-4D58-A5DC-E7821F40065D}" destId="{83213E56-3F07-4815-A584-64FC4E988080}" srcOrd="1" destOrd="0" parTransId="{CDDF9420-4EA0-4008-8A4D-934E16F00FE8}" sibTransId="{45148666-103F-471A-9D84-302DC0F96C73}"/>
    <dgm:cxn modelId="{AFD4C27C-E46D-4C0C-B9F7-8C7831649C79}" type="presOf" srcId="{B42399DD-2438-4D58-A5DC-E7821F40065D}" destId="{62F54C65-5D59-47F1-9124-7561916BFD79}" srcOrd="0" destOrd="0" presId="urn:microsoft.com/office/officeart/2005/8/layout/process1"/>
    <dgm:cxn modelId="{5A7389AB-2C5D-460D-AA6B-83AC386448FF}" type="presOf" srcId="{D8BF2BD4-5A20-4B13-A243-E26E56EF06A5}" destId="{59F2A458-BC89-4F62-8DE9-99394B142C78}" srcOrd="1" destOrd="0" presId="urn:microsoft.com/office/officeart/2005/8/layout/process1"/>
    <dgm:cxn modelId="{E607E02A-1EAE-4497-BFF8-09C758893D2F}" type="presOf" srcId="{D8BF2BD4-5A20-4B13-A243-E26E56EF06A5}" destId="{861A835F-43DD-48D2-B380-F684D2C349F1}" srcOrd="0" destOrd="0" presId="urn:microsoft.com/office/officeart/2005/8/layout/process1"/>
    <dgm:cxn modelId="{15D41C43-CBD9-4224-A1B1-594EC08260B9}" srcId="{B42399DD-2438-4D58-A5DC-E7821F40065D}" destId="{78E00037-BA56-4387-9B5D-EE4CD2FE551B}" srcOrd="2" destOrd="0" parTransId="{B7AA6E7C-A428-4F38-87EF-96CAA717A5BE}" sibTransId="{BFA4F65A-C14E-488D-A3B5-50362EEA4322}"/>
    <dgm:cxn modelId="{CF34127C-8E12-4348-8065-2882BE518874}" type="presOf" srcId="{45148666-103F-471A-9D84-302DC0F96C73}" destId="{E1FB9FE8-1166-4F0C-B273-4FF26AFC6093}" srcOrd="0" destOrd="0" presId="urn:microsoft.com/office/officeart/2005/8/layout/process1"/>
    <dgm:cxn modelId="{299E54FE-9702-4A56-B8E0-6307AEC4DEF9}" type="presOf" srcId="{09D5B799-54FB-43C8-A1BA-1DE99AEE9402}" destId="{3BFCA1FE-8096-4700-9AEB-A5DAA4D7A12D}" srcOrd="0" destOrd="0" presId="urn:microsoft.com/office/officeart/2005/8/layout/process1"/>
    <dgm:cxn modelId="{4C161763-E6B4-492A-902A-6E7F70A0E419}" type="presOf" srcId="{78E00037-BA56-4387-9B5D-EE4CD2FE551B}" destId="{C47278D8-481D-481A-B102-132830D19DF4}" srcOrd="0" destOrd="0" presId="urn:microsoft.com/office/officeart/2005/8/layout/process1"/>
    <dgm:cxn modelId="{44B933A1-FC9D-4E39-ACCF-6361EF5545BA}" type="presParOf" srcId="{62F54C65-5D59-47F1-9124-7561916BFD79}" destId="{3BFCA1FE-8096-4700-9AEB-A5DAA4D7A12D}" srcOrd="0" destOrd="0" presId="urn:microsoft.com/office/officeart/2005/8/layout/process1"/>
    <dgm:cxn modelId="{19122FDD-861E-4ED3-9D64-DAE47360CB7D}" type="presParOf" srcId="{62F54C65-5D59-47F1-9124-7561916BFD79}" destId="{861A835F-43DD-48D2-B380-F684D2C349F1}" srcOrd="1" destOrd="0" presId="urn:microsoft.com/office/officeart/2005/8/layout/process1"/>
    <dgm:cxn modelId="{D90D5295-EEF1-4AA5-9A02-C23B9533384D}" type="presParOf" srcId="{861A835F-43DD-48D2-B380-F684D2C349F1}" destId="{59F2A458-BC89-4F62-8DE9-99394B142C78}" srcOrd="0" destOrd="0" presId="urn:microsoft.com/office/officeart/2005/8/layout/process1"/>
    <dgm:cxn modelId="{400C08FB-3B06-4AEC-96EC-94A5595E45D1}" type="presParOf" srcId="{62F54C65-5D59-47F1-9124-7561916BFD79}" destId="{455C48FE-651B-47D8-B02A-C3DC97698C48}" srcOrd="2" destOrd="0" presId="urn:microsoft.com/office/officeart/2005/8/layout/process1"/>
    <dgm:cxn modelId="{B82A6002-C68E-432C-A885-F1B48AC7FB87}" type="presParOf" srcId="{62F54C65-5D59-47F1-9124-7561916BFD79}" destId="{E1FB9FE8-1166-4F0C-B273-4FF26AFC6093}" srcOrd="3" destOrd="0" presId="urn:microsoft.com/office/officeart/2005/8/layout/process1"/>
    <dgm:cxn modelId="{1508493F-7036-4029-A039-7D77CEB83702}" type="presParOf" srcId="{E1FB9FE8-1166-4F0C-B273-4FF26AFC6093}" destId="{0FE6C0E5-3031-403A-A930-95D654C7297A}" srcOrd="0" destOrd="0" presId="urn:microsoft.com/office/officeart/2005/8/layout/process1"/>
    <dgm:cxn modelId="{DA729958-7226-499F-91DB-289C760F79AE}" type="presParOf" srcId="{62F54C65-5D59-47F1-9124-7561916BFD79}" destId="{C47278D8-481D-481A-B102-132830D19DF4}" srcOrd="4" destOrd="0" presId="urn:microsoft.com/office/officeart/2005/8/layout/process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FCA1FE-8096-4700-9AEB-A5DAA4D7A12D}">
      <dsp:nvSpPr>
        <dsp:cNvPr id="0" name=""/>
        <dsp:cNvSpPr/>
      </dsp:nvSpPr>
      <dsp:spPr>
        <a:xfrm>
          <a:off x="3476" y="713338"/>
          <a:ext cx="1519963" cy="9119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zh-CN" sz="1800" b="1" kern="1200" dirty="0" smtClean="0">
              <a:latin typeface="微软雅黑" pitchFamily="34" charset="-122"/>
              <a:ea typeface="微软雅黑" pitchFamily="34" charset="-122"/>
            </a:rPr>
            <a:t>项目负责人提交</a:t>
          </a:r>
          <a:endParaRPr lang="zh-CN" altLang="en-US" sz="1800" b="1" kern="1200" dirty="0"/>
        </a:p>
      </dsp:txBody>
      <dsp:txXfrm>
        <a:off x="30187" y="740049"/>
        <a:ext cx="1466541" cy="858555"/>
      </dsp:txXfrm>
    </dsp:sp>
    <dsp:sp modelId="{861A835F-43DD-48D2-B380-F684D2C349F1}">
      <dsp:nvSpPr>
        <dsp:cNvPr id="0" name=""/>
        <dsp:cNvSpPr/>
      </dsp:nvSpPr>
      <dsp:spPr>
        <a:xfrm>
          <a:off x="1675436" y="980851"/>
          <a:ext cx="322232" cy="37695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a:off x="1675436" y="1056241"/>
        <a:ext cx="225562" cy="226170"/>
      </dsp:txXfrm>
    </dsp:sp>
    <dsp:sp modelId="{F746DFBF-410F-4C54-A66E-806C6ECA8E74}">
      <dsp:nvSpPr>
        <dsp:cNvPr id="0" name=""/>
        <dsp:cNvSpPr/>
      </dsp:nvSpPr>
      <dsp:spPr>
        <a:xfrm>
          <a:off x="2131425" y="713338"/>
          <a:ext cx="1519963" cy="9119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ts val="0"/>
            </a:spcAft>
          </a:pPr>
          <a:r>
            <a:rPr lang="zh-CN" altLang="en-US" sz="1800" b="1" kern="1200" dirty="0" smtClean="0">
              <a:latin typeface="微软雅黑" pitchFamily="34" charset="-122"/>
              <a:ea typeface="微软雅黑" pitchFamily="34" charset="-122"/>
            </a:rPr>
            <a:t>所属单位</a:t>
          </a:r>
          <a:endParaRPr lang="en-US" altLang="zh-CN" sz="1800" b="1" kern="1200" dirty="0" smtClean="0">
            <a:latin typeface="微软雅黑" pitchFamily="34" charset="-122"/>
            <a:ea typeface="微软雅黑" pitchFamily="34" charset="-122"/>
          </a:endParaRPr>
        </a:p>
        <a:p>
          <a:pPr lvl="0" algn="ctr" defTabSz="800100">
            <a:lnSpc>
              <a:spcPct val="90000"/>
            </a:lnSpc>
            <a:spcBef>
              <a:spcPct val="0"/>
            </a:spcBef>
            <a:spcAft>
              <a:spcPts val="0"/>
            </a:spcAft>
          </a:pPr>
          <a:r>
            <a:rPr lang="zh-CN" altLang="en-US" sz="1800" b="1" kern="1200" dirty="0" smtClean="0">
              <a:latin typeface="微软雅黑" pitchFamily="34" charset="-122"/>
              <a:ea typeface="微软雅黑" pitchFamily="34" charset="-122"/>
            </a:rPr>
            <a:t>核对</a:t>
          </a:r>
          <a:endParaRPr lang="zh-CN" altLang="en-US" sz="1800" b="1" kern="1200" dirty="0">
            <a:latin typeface="微软雅黑" pitchFamily="34" charset="-122"/>
            <a:ea typeface="微软雅黑" pitchFamily="34" charset="-122"/>
          </a:endParaRPr>
        </a:p>
      </dsp:txBody>
      <dsp:txXfrm>
        <a:off x="2158136" y="740049"/>
        <a:ext cx="1466541" cy="858555"/>
      </dsp:txXfrm>
    </dsp:sp>
    <dsp:sp modelId="{5FE71687-4F2C-4F3C-BBB0-28A038BCB3BE}">
      <dsp:nvSpPr>
        <dsp:cNvPr id="0" name=""/>
        <dsp:cNvSpPr/>
      </dsp:nvSpPr>
      <dsp:spPr>
        <a:xfrm>
          <a:off x="3803384" y="980851"/>
          <a:ext cx="322232" cy="37695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a:off x="3803384" y="1056241"/>
        <a:ext cx="225562" cy="226170"/>
      </dsp:txXfrm>
    </dsp:sp>
    <dsp:sp modelId="{455C48FE-651B-47D8-B02A-C3DC97698C48}">
      <dsp:nvSpPr>
        <dsp:cNvPr id="0" name=""/>
        <dsp:cNvSpPr/>
      </dsp:nvSpPr>
      <dsp:spPr>
        <a:xfrm>
          <a:off x="4259373" y="713338"/>
          <a:ext cx="1519963" cy="9119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微软雅黑" pitchFamily="34" charset="-122"/>
              <a:ea typeface="微软雅黑" pitchFamily="34" charset="-122"/>
            </a:rPr>
            <a:t>归口</a:t>
          </a:r>
          <a:r>
            <a:rPr lang="zh-CN" altLang="en-US" sz="1800" b="1" kern="1200" dirty="0" smtClean="0">
              <a:latin typeface="微软雅黑" pitchFamily="34" charset="-122"/>
              <a:ea typeface="微软雅黑" pitchFamily="34" charset="-122"/>
            </a:rPr>
            <a:t>管理单位推荐</a:t>
          </a:r>
          <a:endParaRPr lang="en-US" altLang="zh-CN" sz="1800" b="1" kern="1200" dirty="0">
            <a:latin typeface="微软雅黑" pitchFamily="34" charset="-122"/>
            <a:ea typeface="微软雅黑" pitchFamily="34" charset="-122"/>
          </a:endParaRPr>
        </a:p>
      </dsp:txBody>
      <dsp:txXfrm>
        <a:off x="4286084" y="740049"/>
        <a:ext cx="1466541" cy="858555"/>
      </dsp:txXfrm>
    </dsp:sp>
    <dsp:sp modelId="{E1FB9FE8-1166-4F0C-B273-4FF26AFC6093}">
      <dsp:nvSpPr>
        <dsp:cNvPr id="0" name=""/>
        <dsp:cNvSpPr/>
      </dsp:nvSpPr>
      <dsp:spPr>
        <a:xfrm>
          <a:off x="5931333" y="980851"/>
          <a:ext cx="322232" cy="37695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a:off x="5931333" y="1056241"/>
        <a:ext cx="225562" cy="226170"/>
      </dsp:txXfrm>
    </dsp:sp>
    <dsp:sp modelId="{C47278D8-481D-481A-B102-132830D19DF4}">
      <dsp:nvSpPr>
        <dsp:cNvPr id="0" name=""/>
        <dsp:cNvSpPr/>
      </dsp:nvSpPr>
      <dsp:spPr>
        <a:xfrm>
          <a:off x="6387322" y="713338"/>
          <a:ext cx="1519963" cy="9119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微软雅黑" pitchFamily="34" charset="-122"/>
              <a:ea typeface="微软雅黑" pitchFamily="34" charset="-122"/>
            </a:rPr>
            <a:t>省科技厅审核登记</a:t>
          </a:r>
          <a:endParaRPr lang="zh-CN" altLang="zh-CN" sz="1800" b="1" kern="1200" dirty="0">
            <a:latin typeface="微软雅黑" pitchFamily="34" charset="-122"/>
            <a:ea typeface="微软雅黑" pitchFamily="34" charset="-122"/>
          </a:endParaRPr>
        </a:p>
      </dsp:txBody>
      <dsp:txXfrm>
        <a:off x="6414033" y="740049"/>
        <a:ext cx="1466541" cy="8585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FCA1FE-8096-4700-9AEB-A5DAA4D7A12D}">
      <dsp:nvSpPr>
        <dsp:cNvPr id="0" name=""/>
        <dsp:cNvSpPr/>
      </dsp:nvSpPr>
      <dsp:spPr>
        <a:xfrm>
          <a:off x="5222" y="520457"/>
          <a:ext cx="1560908" cy="10926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微软雅黑" pitchFamily="34" charset="-122"/>
              <a:ea typeface="微软雅黑" pitchFamily="34" charset="-122"/>
            </a:rPr>
            <a:t>自然人提交</a:t>
          </a:r>
          <a:endParaRPr lang="zh-CN" altLang="en-US" sz="1800" b="1" kern="1200" dirty="0"/>
        </a:p>
      </dsp:txBody>
      <dsp:txXfrm>
        <a:off x="37224" y="552459"/>
        <a:ext cx="1496904" cy="1028625"/>
      </dsp:txXfrm>
    </dsp:sp>
    <dsp:sp modelId="{861A835F-43DD-48D2-B380-F684D2C349F1}">
      <dsp:nvSpPr>
        <dsp:cNvPr id="0" name=""/>
        <dsp:cNvSpPr/>
      </dsp:nvSpPr>
      <dsp:spPr>
        <a:xfrm>
          <a:off x="1722221" y="873219"/>
          <a:ext cx="330912" cy="3871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zh-CN" altLang="en-US" sz="1800" kern="1200"/>
        </a:p>
      </dsp:txBody>
      <dsp:txXfrm>
        <a:off x="1722221" y="950640"/>
        <a:ext cx="231638" cy="232263"/>
      </dsp:txXfrm>
    </dsp:sp>
    <dsp:sp modelId="{455C48FE-651B-47D8-B02A-C3DC97698C48}">
      <dsp:nvSpPr>
        <dsp:cNvPr id="0" name=""/>
        <dsp:cNvSpPr/>
      </dsp:nvSpPr>
      <dsp:spPr>
        <a:xfrm>
          <a:off x="2190494" y="533386"/>
          <a:ext cx="1560908" cy="10667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微软雅黑" pitchFamily="34" charset="-122"/>
              <a:ea typeface="微软雅黑" pitchFamily="34" charset="-122"/>
            </a:rPr>
            <a:t>归口</a:t>
          </a:r>
          <a:r>
            <a:rPr lang="zh-CN" altLang="en-US" sz="1800" b="1" kern="1200" dirty="0" smtClean="0">
              <a:latin typeface="微软雅黑" pitchFamily="34" charset="-122"/>
              <a:ea typeface="微软雅黑" pitchFamily="34" charset="-122"/>
            </a:rPr>
            <a:t>管理单位核对</a:t>
          </a:r>
          <a:endParaRPr lang="en-US" altLang="zh-CN" sz="1800" b="1" kern="1200" dirty="0">
            <a:latin typeface="微软雅黑" pitchFamily="34" charset="-122"/>
            <a:ea typeface="微软雅黑" pitchFamily="34" charset="-122"/>
          </a:endParaRPr>
        </a:p>
      </dsp:txBody>
      <dsp:txXfrm>
        <a:off x="2221739" y="564631"/>
        <a:ext cx="1498418" cy="1004281"/>
      </dsp:txXfrm>
    </dsp:sp>
    <dsp:sp modelId="{E1FB9FE8-1166-4F0C-B273-4FF26AFC6093}">
      <dsp:nvSpPr>
        <dsp:cNvPr id="0" name=""/>
        <dsp:cNvSpPr/>
      </dsp:nvSpPr>
      <dsp:spPr>
        <a:xfrm>
          <a:off x="3907494" y="873219"/>
          <a:ext cx="330912" cy="3871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zh-CN" altLang="en-US" sz="1800" kern="1200"/>
        </a:p>
      </dsp:txBody>
      <dsp:txXfrm>
        <a:off x="3907494" y="950640"/>
        <a:ext cx="231638" cy="232263"/>
      </dsp:txXfrm>
    </dsp:sp>
    <dsp:sp modelId="{C47278D8-481D-481A-B102-132830D19DF4}">
      <dsp:nvSpPr>
        <dsp:cNvPr id="0" name=""/>
        <dsp:cNvSpPr/>
      </dsp:nvSpPr>
      <dsp:spPr>
        <a:xfrm>
          <a:off x="4375766" y="520457"/>
          <a:ext cx="1560908" cy="10926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微软雅黑" pitchFamily="34" charset="-122"/>
              <a:ea typeface="微软雅黑" pitchFamily="34" charset="-122"/>
            </a:rPr>
            <a:t>省科技厅审核登记</a:t>
          </a:r>
          <a:endParaRPr lang="zh-CN" altLang="en-US" sz="1800" b="1" kern="1200" dirty="0">
            <a:latin typeface="微软雅黑" pitchFamily="34" charset="-122"/>
            <a:ea typeface="微软雅黑" pitchFamily="34" charset="-122"/>
          </a:endParaRPr>
        </a:p>
      </dsp:txBody>
      <dsp:txXfrm>
        <a:off x="4407768" y="552459"/>
        <a:ext cx="1496904" cy="102862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890838" cy="496888"/>
          </a:xfrm>
          <a:prstGeom prst="rect">
            <a:avLst/>
          </a:prstGeom>
        </p:spPr>
        <p:txBody>
          <a:bodyPr vert="horz" lIns="90727" tIns="45363" rIns="90727" bIns="45363" rtlCol="0"/>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776663" y="0"/>
            <a:ext cx="2890838" cy="496888"/>
          </a:xfrm>
          <a:prstGeom prst="rect">
            <a:avLst/>
          </a:prstGeom>
        </p:spPr>
        <p:txBody>
          <a:bodyPr vert="horz" lIns="90727" tIns="45363" rIns="90727" bIns="45363" rtlCol="0"/>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4D62362F-5DCB-4670-84A6-7BD7E6392905}"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9428163"/>
            <a:ext cx="2890838" cy="496888"/>
          </a:xfrm>
          <a:prstGeom prst="rect">
            <a:avLst/>
          </a:prstGeom>
        </p:spPr>
        <p:txBody>
          <a:bodyPr vert="horz" lIns="90727" tIns="45363" rIns="90727" bIns="45363" rtlCol="0" anchor="b"/>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776663" y="9428163"/>
            <a:ext cx="2890838" cy="496888"/>
          </a:xfrm>
          <a:prstGeom prst="rect">
            <a:avLst/>
          </a:prstGeom>
        </p:spPr>
        <p:txBody>
          <a:bodyPr vert="horz" lIns="90727" tIns="45363" rIns="90727" bIns="45363" rtlCol="0" anchor="b"/>
          <a:p>
            <a:pPr lvl="0" algn="r"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noChangeArrowheads="1"/>
          </p:cNvSpPr>
          <p:nvPr>
            <p:ph type="hdr" sz="quarter" idx="4294967295"/>
          </p:nvPr>
        </p:nvSpPr>
        <p:spPr bwMode="auto">
          <a:xfrm>
            <a:off x="0" y="0"/>
            <a:ext cx="4221163" cy="338138"/>
          </a:xfrm>
          <a:prstGeom prst="rect">
            <a:avLst/>
          </a:prstGeom>
          <a:noFill/>
          <a:ln w="9525">
            <a:noFill/>
            <a:miter lim="800000"/>
          </a:ln>
        </p:spPr>
        <p:txBody>
          <a:bodyPr vert="horz" wrap="square" lIns="90727" tIns="45363" rIns="90727" bIns="45363" numCol="1" anchor="t" anchorCtr="0" compatLnSpc="1"/>
          <a:lstStyle>
            <a:lvl1pPr>
              <a:buFont typeface="Arial" panose="020B0604020202020204" pitchFamily="34" charset="0"/>
              <a:buNone/>
              <a:defRPr sz="12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noChangeArrowheads="1"/>
          </p:cNvSpPr>
          <p:nvPr>
            <p:ph type="dt" idx="1"/>
          </p:nvPr>
        </p:nvSpPr>
        <p:spPr bwMode="auto">
          <a:xfrm>
            <a:off x="5516563" y="0"/>
            <a:ext cx="4222750" cy="338138"/>
          </a:xfrm>
          <a:prstGeom prst="rect">
            <a:avLst/>
          </a:prstGeom>
          <a:noFill/>
          <a:ln w="9525">
            <a:noFill/>
            <a:miter lim="800000"/>
          </a:ln>
        </p:spPr>
        <p:txBody>
          <a:bodyPr vert="horz" wrap="square" lIns="90727" tIns="45363" rIns="90727" bIns="45363" numCol="1" anchor="t" anchorCtr="0" compatLnSpc="1"/>
          <a:lstStyle>
            <a:lvl1pPr algn="r">
              <a:buFont typeface="Arial" panose="020B0604020202020204" pitchFamily="34" charset="0"/>
              <a:buNone/>
              <a:defRPr>
                <a:latin typeface="Arial" panose="020B0604020202020204" pitchFamily="34" charset="0"/>
              </a:defRPr>
            </a:lvl1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90C9B195-DE5A-45C4-AA3E-6101CAAE696F}" type="datetime1">
              <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4340" name="幻灯片图像占位符 3"/>
          <p:cNvSpPr>
            <a:spLocks noGrp="1" noRot="1" noChangeAspect="1"/>
          </p:cNvSpPr>
          <p:nvPr>
            <p:ph type="sldImg"/>
          </p:nvPr>
        </p:nvSpPr>
        <p:spPr>
          <a:xfrm>
            <a:off x="3000375" y="511175"/>
            <a:ext cx="3740150" cy="2544763"/>
          </a:xfrm>
          <a:prstGeom prst="rect">
            <a:avLst/>
          </a:prstGeom>
          <a:noFill/>
          <a:ln w="9525">
            <a:noFill/>
          </a:ln>
        </p:spPr>
      </p:sp>
      <p:sp>
        <p:nvSpPr>
          <p:cNvPr id="48133" name="备注占位符 4"/>
          <p:cNvSpPr>
            <a:spLocks noGrp="1" noRot="1" noChangeAspect="1" noChangeArrowheads="1"/>
          </p:cNvSpPr>
          <p:nvPr/>
        </p:nvSpPr>
        <p:spPr bwMode="auto">
          <a:xfrm>
            <a:off x="973138" y="3225800"/>
            <a:ext cx="7794625" cy="306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27" tIns="45363" rIns="90727" bIns="45363" anchor="ctr"/>
          <a:lstStyle>
            <a:lvl1pPr defTabSz="0">
              <a:defRPr>
                <a:solidFill>
                  <a:schemeClr val="tx1"/>
                </a:solidFill>
                <a:latin typeface="Arial" panose="020B0604020202020204" pitchFamily="34" charset="0"/>
                <a:ea typeface="宋体" panose="02010600030101010101" pitchFamily="2" charset="-122"/>
              </a:defRPr>
            </a:lvl1pPr>
            <a:lvl2pPr marL="742950" indent="-285750" defTabSz="0">
              <a:defRPr>
                <a:solidFill>
                  <a:schemeClr val="tx1"/>
                </a:solidFill>
                <a:latin typeface="Arial" panose="020B0604020202020204" pitchFamily="34" charset="0"/>
                <a:ea typeface="宋体" panose="02010600030101010101" pitchFamily="2" charset="-122"/>
              </a:defRPr>
            </a:lvl2pPr>
            <a:lvl3pPr marL="1143000" indent="-228600" defTabSz="0">
              <a:defRPr>
                <a:solidFill>
                  <a:schemeClr val="tx1"/>
                </a:solidFill>
                <a:latin typeface="Arial" panose="020B0604020202020204" pitchFamily="34" charset="0"/>
                <a:ea typeface="宋体" panose="02010600030101010101" pitchFamily="2" charset="-122"/>
              </a:defRPr>
            </a:lvl3pPr>
            <a:lvl4pPr marL="1600200" indent="-228600" defTabSz="0">
              <a:defRPr>
                <a:solidFill>
                  <a:schemeClr val="tx1"/>
                </a:solidFill>
                <a:latin typeface="Arial" panose="020B0604020202020204" pitchFamily="34" charset="0"/>
                <a:ea typeface="宋体" panose="02010600030101010101" pitchFamily="2" charset="-122"/>
              </a:defRPr>
            </a:lvl4pPr>
            <a:lvl5pPr marL="2057400" indent="-228600" defTabSz="0">
              <a:defRPr>
                <a:solidFill>
                  <a:schemeClr val="tx1"/>
                </a:solidFill>
                <a:latin typeface="Arial" panose="020B0604020202020204" pitchFamily="34" charset="0"/>
                <a:ea typeface="宋体" panose="02010600030101010101" pitchFamily="2" charset="-122"/>
              </a:defRPr>
            </a:lvl5pPr>
            <a:lvl6pPr marL="25146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sym typeface="+mn-ea"/>
            </a:endParaRPr>
          </a:p>
        </p:txBody>
      </p:sp>
      <p:sp>
        <p:nvSpPr>
          <p:cNvPr id="2054" name="页脚占位符 5"/>
          <p:cNvSpPr>
            <a:spLocks noGrp="1" noChangeArrowheads="1"/>
          </p:cNvSpPr>
          <p:nvPr>
            <p:ph type="ftr" sz="quarter" idx="4"/>
          </p:nvPr>
        </p:nvSpPr>
        <p:spPr bwMode="auto">
          <a:xfrm>
            <a:off x="0" y="6451600"/>
            <a:ext cx="4221163" cy="344488"/>
          </a:xfrm>
          <a:prstGeom prst="rect">
            <a:avLst/>
          </a:prstGeom>
          <a:noFill/>
          <a:ln w="9525">
            <a:noFill/>
            <a:miter lim="800000"/>
          </a:ln>
        </p:spPr>
        <p:txBody>
          <a:bodyPr vert="horz" wrap="square" lIns="90727" tIns="45363" rIns="90727" bIns="45363" numCol="1" anchor="b" anchorCtr="0" compatLnSpc="1"/>
          <a:lstStyle>
            <a:lvl1pPr>
              <a:buFont typeface="Arial" panose="020B0604020202020204" pitchFamily="34" charset="0"/>
              <a:buNone/>
              <a:defRPr sz="12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noChangeArrowheads="1"/>
          </p:cNvSpPr>
          <p:nvPr>
            <p:ph type="sldNum" sz="quarter" idx="5"/>
          </p:nvPr>
        </p:nvSpPr>
        <p:spPr bwMode="auto">
          <a:xfrm>
            <a:off x="5516563" y="6451600"/>
            <a:ext cx="4222750" cy="344488"/>
          </a:xfrm>
          <a:prstGeom prst="rect">
            <a:avLst/>
          </a:prstGeom>
          <a:noFill/>
          <a:ln w="9525">
            <a:noFill/>
            <a:miter lim="800000"/>
          </a:ln>
        </p:spPr>
        <p:txBody>
          <a:bodyPr vert="horz" wrap="square" lIns="90727" tIns="45363" rIns="90727" bIns="45363" numCol="1" anchor="b" anchorCtr="0" compatLnSpc="1"/>
          <a:p>
            <a:pPr lvl="0"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幻灯片图像占位符 1"/>
          <p:cNvSpPr>
            <a:spLocks noGrp="1" noRot="1" noChangeAspect="1" noTextEdit="1"/>
          </p:cNvSpPr>
          <p:nvPr>
            <p:ph type="sldImg"/>
          </p:nvPr>
        </p:nvSpPr>
        <p:spPr/>
      </p:sp>
      <p:sp>
        <p:nvSpPr>
          <p:cNvPr id="16386"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6387"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幻灯片图像占位符 1"/>
          <p:cNvSpPr>
            <a:spLocks noGrp="1" noRot="1" noChangeAspect="1" noTextEdit="1"/>
          </p:cNvSpPr>
          <p:nvPr>
            <p:ph type="sldImg"/>
          </p:nvPr>
        </p:nvSpPr>
        <p:spPr/>
      </p:sp>
      <p:sp>
        <p:nvSpPr>
          <p:cNvPr id="39938"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39939"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幻灯片图像占位符 1"/>
          <p:cNvSpPr>
            <a:spLocks noGrp="1" noRot="1" noChangeAspect="1" noTextEdit="1"/>
          </p:cNvSpPr>
          <p:nvPr>
            <p:ph type="sldImg"/>
          </p:nvPr>
        </p:nvSpPr>
        <p:spPr/>
      </p:sp>
      <p:sp>
        <p:nvSpPr>
          <p:cNvPr id="41986"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41987"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幻灯片图像占位符 1"/>
          <p:cNvSpPr>
            <a:spLocks noGrp="1" noRot="1" noChangeAspect="1" noTextEdit="1"/>
          </p:cNvSpPr>
          <p:nvPr>
            <p:ph type="sldImg"/>
          </p:nvPr>
        </p:nvSpPr>
        <p:spPr/>
      </p:sp>
      <p:sp>
        <p:nvSpPr>
          <p:cNvPr id="44034"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44035"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幻灯片图像占位符 1"/>
          <p:cNvSpPr>
            <a:spLocks noGrp="1" noRot="1" noChangeAspect="1" noTextEdit="1"/>
          </p:cNvSpPr>
          <p:nvPr>
            <p:ph type="sldImg"/>
          </p:nvPr>
        </p:nvSpPr>
        <p:spPr/>
      </p:sp>
      <p:sp>
        <p:nvSpPr>
          <p:cNvPr id="46082"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46083"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幻灯片图像占位符 1"/>
          <p:cNvSpPr>
            <a:spLocks noGrp="1" noRot="1" noChangeAspect="1" noTextEdit="1"/>
          </p:cNvSpPr>
          <p:nvPr>
            <p:ph type="sldImg"/>
          </p:nvPr>
        </p:nvSpPr>
        <p:spPr/>
      </p:sp>
      <p:sp>
        <p:nvSpPr>
          <p:cNvPr id="48130"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48131"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幻灯片图像占位符 1"/>
          <p:cNvSpPr>
            <a:spLocks noGrp="1" noRot="1" noChangeAspect="1" noTextEdit="1"/>
          </p:cNvSpPr>
          <p:nvPr>
            <p:ph type="sldImg"/>
          </p:nvPr>
        </p:nvSpPr>
        <p:spPr/>
      </p:sp>
      <p:sp>
        <p:nvSpPr>
          <p:cNvPr id="50178"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50179"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幻灯片图像占位符 1"/>
          <p:cNvSpPr>
            <a:spLocks noGrp="1" noRot="1" noChangeAspect="1" noTextEdit="1"/>
          </p:cNvSpPr>
          <p:nvPr>
            <p:ph type="sldImg"/>
          </p:nvPr>
        </p:nvSpPr>
        <p:spPr/>
      </p:sp>
      <p:sp>
        <p:nvSpPr>
          <p:cNvPr id="52226"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52227"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幻灯片图像占位符 1"/>
          <p:cNvSpPr>
            <a:spLocks noGrp="1" noRot="1" noChangeAspect="1" noTextEdit="1"/>
          </p:cNvSpPr>
          <p:nvPr>
            <p:ph type="sldImg"/>
          </p:nvPr>
        </p:nvSpPr>
        <p:spPr/>
      </p:sp>
      <p:sp>
        <p:nvSpPr>
          <p:cNvPr id="54274"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54275"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幻灯片图像占位符 1"/>
          <p:cNvSpPr>
            <a:spLocks noGrp="1" noRot="1" noChangeAspect="1" noTextEdit="1"/>
          </p:cNvSpPr>
          <p:nvPr>
            <p:ph type="sldImg"/>
          </p:nvPr>
        </p:nvSpPr>
        <p:spPr/>
      </p:sp>
      <p:sp>
        <p:nvSpPr>
          <p:cNvPr id="56322"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56323" name="灯片编号占位符 4"/>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幻灯片图像占位符 1"/>
          <p:cNvSpPr>
            <a:spLocks noGrp="1" noRot="1" noChangeAspect="1" noTextEdit="1"/>
          </p:cNvSpPr>
          <p:nvPr>
            <p:ph type="sldImg"/>
          </p:nvPr>
        </p:nvSpPr>
        <p:spPr/>
      </p:sp>
      <p:sp>
        <p:nvSpPr>
          <p:cNvPr id="58370"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58371" name="灯片编号占位符 4"/>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1" noRot="1" noChangeAspect="1" noTextEdit="1"/>
          </p:cNvSpPr>
          <p:nvPr>
            <p:ph type="sldImg"/>
          </p:nvPr>
        </p:nvSpPr>
        <p:spPr/>
      </p:sp>
      <p:sp>
        <p:nvSpPr>
          <p:cNvPr id="19458"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9459"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幻灯片图像占位符 1"/>
          <p:cNvSpPr>
            <a:spLocks noGrp="1" noRot="1" noChangeAspect="1" noTextEdit="1"/>
          </p:cNvSpPr>
          <p:nvPr>
            <p:ph type="sldImg"/>
          </p:nvPr>
        </p:nvSpPr>
        <p:spPr/>
      </p:sp>
      <p:sp>
        <p:nvSpPr>
          <p:cNvPr id="60418"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60419"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幻灯片图像占位符 1"/>
          <p:cNvSpPr>
            <a:spLocks noGrp="1" noRot="1" noChangeAspect="1" noTextEdit="1"/>
          </p:cNvSpPr>
          <p:nvPr>
            <p:ph type="sldImg"/>
          </p:nvPr>
        </p:nvSpPr>
        <p:spPr/>
      </p:sp>
      <p:sp>
        <p:nvSpPr>
          <p:cNvPr id="62466"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62467"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幻灯片图像占位符 1"/>
          <p:cNvSpPr>
            <a:spLocks noGrp="1" noRot="1" noChangeAspect="1" noTextEdit="1"/>
          </p:cNvSpPr>
          <p:nvPr>
            <p:ph type="sldImg"/>
          </p:nvPr>
        </p:nvSpPr>
        <p:spPr/>
      </p:sp>
      <p:sp>
        <p:nvSpPr>
          <p:cNvPr id="64514"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64515"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幻灯片图像占位符 1"/>
          <p:cNvSpPr>
            <a:spLocks noGrp="1" noRot="1" noChangeAspect="1" noTextEdit="1"/>
          </p:cNvSpPr>
          <p:nvPr>
            <p:ph type="sldImg"/>
          </p:nvPr>
        </p:nvSpPr>
        <p:spPr/>
      </p:sp>
      <p:sp>
        <p:nvSpPr>
          <p:cNvPr id="68610"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68611"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幻灯片图像占位符 1"/>
          <p:cNvSpPr>
            <a:spLocks noGrp="1" noRot="1" noChangeAspect="1" noTextEdit="1"/>
          </p:cNvSpPr>
          <p:nvPr>
            <p:ph type="sldImg"/>
          </p:nvPr>
        </p:nvSpPr>
        <p:spPr/>
      </p:sp>
      <p:sp>
        <p:nvSpPr>
          <p:cNvPr id="70658"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70659"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幻灯片图像占位符 1"/>
          <p:cNvSpPr>
            <a:spLocks noGrp="1" noRot="1" noChangeAspect="1" noTextEdit="1"/>
          </p:cNvSpPr>
          <p:nvPr>
            <p:ph type="sldImg"/>
          </p:nvPr>
        </p:nvSpPr>
        <p:spPr/>
      </p:sp>
      <p:sp>
        <p:nvSpPr>
          <p:cNvPr id="72706"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72707"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74755"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幻灯片图像占位符 1"/>
          <p:cNvSpPr>
            <a:spLocks noGrp="1" noRot="1" noChangeAspect="1" noTextEdit="1"/>
          </p:cNvSpPr>
          <p:nvPr>
            <p:ph type="sldImg"/>
          </p:nvPr>
        </p:nvSpPr>
        <p:spPr/>
      </p:sp>
      <p:sp>
        <p:nvSpPr>
          <p:cNvPr id="76802"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76803"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幻灯片图像占位符 1"/>
          <p:cNvSpPr>
            <a:spLocks noGrp="1" noRot="1" noChangeAspect="1" noTextEdit="1"/>
          </p:cNvSpPr>
          <p:nvPr>
            <p:ph type="sldImg"/>
          </p:nvPr>
        </p:nvSpPr>
        <p:spPr/>
      </p:sp>
      <p:sp>
        <p:nvSpPr>
          <p:cNvPr id="78850"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78851"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幻灯片图像占位符 1"/>
          <p:cNvSpPr>
            <a:spLocks noGrp="1" noRot="1" noChangeAspect="1" noTextEdit="1"/>
          </p:cNvSpPr>
          <p:nvPr>
            <p:ph type="sldImg"/>
          </p:nvPr>
        </p:nvSpPr>
        <p:spPr/>
      </p:sp>
      <p:sp>
        <p:nvSpPr>
          <p:cNvPr id="80898"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80899"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幻灯片图像占位符 1"/>
          <p:cNvSpPr>
            <a:spLocks noGrp="1" noRot="1" noChangeAspect="1" noTextEdit="1"/>
          </p:cNvSpPr>
          <p:nvPr>
            <p:ph type="sldImg"/>
          </p:nvPr>
        </p:nvSpPr>
        <p:spPr/>
      </p:sp>
      <p:sp>
        <p:nvSpPr>
          <p:cNvPr id="21506"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r>
              <a:rPr lang="zh-CN" altLang="en-US" dirty="0"/>
              <a:t>各级：国家项目、省部级项目、市局级项目等</a:t>
            </a:r>
            <a:endParaRPr lang="zh-CN" altLang="en-US" dirty="0"/>
          </a:p>
        </p:txBody>
      </p:sp>
      <p:sp>
        <p:nvSpPr>
          <p:cNvPr id="21507"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幻灯片图像占位符 1"/>
          <p:cNvSpPr>
            <a:spLocks noGrp="1" noRot="1" noChangeAspect="1" noTextEdit="1"/>
          </p:cNvSpPr>
          <p:nvPr>
            <p:ph type="sldImg"/>
          </p:nvPr>
        </p:nvSpPr>
        <p:spPr/>
      </p:sp>
      <p:sp>
        <p:nvSpPr>
          <p:cNvPr id="82946"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82947"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幻灯片图像占位符 1"/>
          <p:cNvSpPr>
            <a:spLocks noGrp="1" noRot="1" noChangeAspect="1" noTextEdit="1"/>
          </p:cNvSpPr>
          <p:nvPr>
            <p:ph type="sldImg"/>
          </p:nvPr>
        </p:nvSpPr>
        <p:spPr/>
      </p:sp>
      <p:sp>
        <p:nvSpPr>
          <p:cNvPr id="94210"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94211"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幻灯片图像占位符 1"/>
          <p:cNvSpPr>
            <a:spLocks noGrp="1" noRot="1" noChangeAspect="1" noTextEdit="1"/>
          </p:cNvSpPr>
          <p:nvPr>
            <p:ph type="sldImg"/>
          </p:nvPr>
        </p:nvSpPr>
        <p:spPr/>
      </p:sp>
      <p:sp>
        <p:nvSpPr>
          <p:cNvPr id="96258"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96259"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幻灯片图像占位符 1"/>
          <p:cNvSpPr>
            <a:spLocks noGrp="1" noRot="1" noChangeAspect="1" noTextEdit="1"/>
          </p:cNvSpPr>
          <p:nvPr>
            <p:ph type="sldImg"/>
          </p:nvPr>
        </p:nvSpPr>
        <p:spPr/>
      </p:sp>
      <p:sp>
        <p:nvSpPr>
          <p:cNvPr id="98306"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98307"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3" name="幻灯片图像占位符 1"/>
          <p:cNvSpPr>
            <a:spLocks noGrp="1" noRot="1" noChangeAspect="1" noTextEdit="1"/>
          </p:cNvSpPr>
          <p:nvPr>
            <p:ph type="sldImg"/>
          </p:nvPr>
        </p:nvSpPr>
        <p:spPr/>
      </p:sp>
      <p:sp>
        <p:nvSpPr>
          <p:cNvPr id="100354"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00355"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1" name="幻灯片图像占位符 1"/>
          <p:cNvSpPr>
            <a:spLocks noGrp="1" noRot="1" noChangeAspect="1" noTextEdit="1"/>
          </p:cNvSpPr>
          <p:nvPr>
            <p:ph type="sldImg"/>
          </p:nvPr>
        </p:nvSpPr>
        <p:spPr/>
      </p:sp>
      <p:sp>
        <p:nvSpPr>
          <p:cNvPr id="102402"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02403"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49" name="幻灯片图像占位符 1"/>
          <p:cNvSpPr>
            <a:spLocks noGrp="1" noRot="1" noChangeAspect="1" noTextEdit="1"/>
          </p:cNvSpPr>
          <p:nvPr>
            <p:ph type="sldImg"/>
          </p:nvPr>
        </p:nvSpPr>
        <p:spPr/>
      </p:sp>
      <p:sp>
        <p:nvSpPr>
          <p:cNvPr id="104450"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04451"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幻灯片图像占位符 1"/>
          <p:cNvSpPr>
            <a:spLocks noGrp="1" noRot="1" noChangeAspect="1" noTextEdit="1"/>
          </p:cNvSpPr>
          <p:nvPr>
            <p:ph type="sldImg"/>
          </p:nvPr>
        </p:nvSpPr>
        <p:spPr/>
      </p:sp>
      <p:sp>
        <p:nvSpPr>
          <p:cNvPr id="106498"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06499"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5" name="幻灯片图像占位符 1"/>
          <p:cNvSpPr>
            <a:spLocks noGrp="1" noRot="1" noChangeAspect="1" noTextEdit="1"/>
          </p:cNvSpPr>
          <p:nvPr>
            <p:ph type="sldImg"/>
          </p:nvPr>
        </p:nvSpPr>
        <p:spPr/>
      </p:sp>
      <p:sp>
        <p:nvSpPr>
          <p:cNvPr id="108546"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08547"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3" name="幻灯片图像占位符 1"/>
          <p:cNvSpPr>
            <a:spLocks noGrp="1" noRot="1" noChangeAspect="1" noTextEdit="1"/>
          </p:cNvSpPr>
          <p:nvPr>
            <p:ph type="sldImg"/>
          </p:nvPr>
        </p:nvSpPr>
        <p:spPr/>
      </p:sp>
      <p:sp>
        <p:nvSpPr>
          <p:cNvPr id="110594"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10595"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幻灯片图像占位符 1"/>
          <p:cNvSpPr>
            <a:spLocks noGrp="1" noRot="1" noChangeAspect="1" noTextEdit="1"/>
          </p:cNvSpPr>
          <p:nvPr>
            <p:ph type="sldImg"/>
          </p:nvPr>
        </p:nvSpPr>
        <p:spPr/>
      </p:sp>
      <p:sp>
        <p:nvSpPr>
          <p:cNvPr id="25602"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25603"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1" name="幻灯片图像占位符 1"/>
          <p:cNvSpPr>
            <a:spLocks noGrp="1" noRot="1" noChangeAspect="1" noTextEdit="1"/>
          </p:cNvSpPr>
          <p:nvPr>
            <p:ph type="sldImg"/>
          </p:nvPr>
        </p:nvSpPr>
        <p:spPr/>
      </p:sp>
      <p:sp>
        <p:nvSpPr>
          <p:cNvPr id="112642"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12643"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89" name="幻灯片图像占位符 1"/>
          <p:cNvSpPr>
            <a:spLocks noGrp="1" noRot="1" noChangeAspect="1" noTextEdit="1"/>
          </p:cNvSpPr>
          <p:nvPr>
            <p:ph type="sldImg"/>
          </p:nvPr>
        </p:nvSpPr>
        <p:spPr/>
      </p:sp>
      <p:sp>
        <p:nvSpPr>
          <p:cNvPr id="114690"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14691"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7" name="幻灯片图像占位符 1"/>
          <p:cNvSpPr>
            <a:spLocks noGrp="1" noRot="1" noChangeAspect="1" noTextEdit="1"/>
          </p:cNvSpPr>
          <p:nvPr>
            <p:ph type="sldImg"/>
          </p:nvPr>
        </p:nvSpPr>
        <p:spPr/>
      </p:sp>
      <p:sp>
        <p:nvSpPr>
          <p:cNvPr id="116738"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16739"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Grp="1" noRot="1" noChangeAspect="1" noTextEdit="1"/>
          </p:cNvSpPr>
          <p:nvPr>
            <p:ph type="sldImg"/>
          </p:nvPr>
        </p:nvSpPr>
        <p:spPr/>
      </p:sp>
      <p:sp>
        <p:nvSpPr>
          <p:cNvPr id="118786"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118787"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幻灯片图像占位符 1"/>
          <p:cNvSpPr>
            <a:spLocks noGrp="1" noRot="1" noChangeAspect="1" noTextEdit="1"/>
          </p:cNvSpPr>
          <p:nvPr>
            <p:ph type="sldImg"/>
          </p:nvPr>
        </p:nvSpPr>
        <p:spPr/>
      </p:sp>
      <p:sp>
        <p:nvSpPr>
          <p:cNvPr id="29698"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29699"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幻灯片图像占位符 1"/>
          <p:cNvSpPr>
            <a:spLocks noGrp="1" noRot="1" noChangeAspect="1" noTextEdit="1"/>
          </p:cNvSpPr>
          <p:nvPr>
            <p:ph type="sldImg"/>
          </p:nvPr>
        </p:nvSpPr>
        <p:spPr/>
      </p:sp>
      <p:sp>
        <p:nvSpPr>
          <p:cNvPr id="31746"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31747"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幻灯片图像占位符 1"/>
          <p:cNvSpPr>
            <a:spLocks noGrp="1" noRot="1" noChangeAspect="1" noTextEdit="1"/>
          </p:cNvSpPr>
          <p:nvPr>
            <p:ph type="sldImg"/>
          </p:nvPr>
        </p:nvSpPr>
        <p:spPr/>
      </p:sp>
      <p:sp>
        <p:nvSpPr>
          <p:cNvPr id="33794"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33795"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幻灯片图像占位符 1"/>
          <p:cNvSpPr>
            <a:spLocks noGrp="1" noRot="1" noChangeAspect="1" noTextEdit="1"/>
          </p:cNvSpPr>
          <p:nvPr>
            <p:ph type="sldImg"/>
          </p:nvPr>
        </p:nvSpPr>
        <p:spPr/>
      </p:sp>
      <p:sp>
        <p:nvSpPr>
          <p:cNvPr id="35842"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35843"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幻灯片图像占位符 1"/>
          <p:cNvSpPr>
            <a:spLocks noGrp="1" noRot="1" noChangeAspect="1" noTextEdit="1"/>
          </p:cNvSpPr>
          <p:nvPr>
            <p:ph type="sldImg"/>
          </p:nvPr>
        </p:nvSpPr>
        <p:spPr/>
      </p:sp>
      <p:sp>
        <p:nvSpPr>
          <p:cNvPr id="37890" name="备注占位符 2"/>
          <p:cNvSpPr>
            <a:spLocks noGrp="1"/>
          </p:cNvSpPr>
          <p:nvPr>
            <p:ph type="body"/>
          </p:nvPr>
        </p:nvSpPr>
        <p:spPr>
          <a:xfrm>
            <a:off x="666750" y="4714875"/>
            <a:ext cx="5335588" cy="4467225"/>
          </a:xfrm>
          <a:prstGeom prst="rect">
            <a:avLst/>
          </a:prstGeom>
          <a:noFill/>
          <a:ln w="9525">
            <a:noFill/>
          </a:ln>
        </p:spPr>
        <p:txBody>
          <a:bodyPr lIns="90727" tIns="45363" rIns="90727" bIns="45363" anchor="t"/>
          <a:p>
            <a:pPr lvl="0"/>
            <a:endParaRPr lang="zh-CN" altLang="en-US" dirty="0"/>
          </a:p>
        </p:txBody>
      </p:sp>
      <p:sp>
        <p:nvSpPr>
          <p:cNvPr id="37891" name="灯片编号占位符 3"/>
          <p:cNvSpPr txBox="1">
            <a:spLocks noGrp="1"/>
          </p:cNvSpPr>
          <p:nvPr>
            <p:ph type="sldNum" sz="quarter"/>
          </p:nvPr>
        </p:nvSpPr>
        <p:spPr>
          <a:xfrm>
            <a:off x="5516563" y="6451600"/>
            <a:ext cx="4222750" cy="344488"/>
          </a:xfrm>
          <a:prstGeom prst="rect">
            <a:avLst/>
          </a:prstGeom>
          <a:noFill/>
          <a:ln w="9525">
            <a:noFill/>
          </a:ln>
        </p:spPr>
        <p:txBody>
          <a:bodyPr vert="horz" wrap="square" lIns="90727" tIns="45363" rIns="90727" bIns="45363" anchor="b"/>
          <a:p>
            <a:pPr lvl="0" indent="0" algn="r"/>
            <a:fld id="{9A0DB2DC-4C9A-4742-B13C-FB6460FD3503}" type="slidenum">
              <a:rPr lang="zh-CN" altLang="en-US" sz="1800" dirty="0">
                <a:latin typeface="Arial" panose="020B0604020202020204" pitchFamily="34" charset="0"/>
                <a:ea typeface="宋体" panose="02010600030101010101" pitchFamily="2" charset="-122"/>
              </a:rPr>
            </a:fld>
            <a:endParaRPr lang="zh-CN" altLang="en-US" sz="1800" dirty="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756047" y="2130439"/>
            <a:ext cx="8568531"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12094" y="3886200"/>
            <a:ext cx="705643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smtClean="0"/>
              <a:t>单击此处编辑母版副标题样式</a:t>
            </a:r>
            <a:endParaRPr lang="zh-CN" altLang="en-US" strike="noStrike" noProof="1"/>
          </a:p>
        </p:txBody>
      </p:sp>
      <p:sp>
        <p:nvSpPr>
          <p:cNvPr id="7" name="日期占位符 3"/>
          <p:cNvSpPr>
            <a:spLocks noGrp="1"/>
          </p:cNvSpPr>
          <p:nvPr>
            <p:ph type="dt" sz="half" idx="2"/>
          </p:nvPr>
        </p:nvSpPr>
        <p:spPr>
          <a:xfrm>
            <a:off x="503238" y="6356350"/>
            <a:ext cx="2352675" cy="365125"/>
          </a:xfrm>
          <a:prstGeom prst="rect">
            <a:avLst/>
          </a:prstGeom>
        </p:spPr>
        <p:txBody>
          <a:bodyPr vert="horz" lIns="91440" tIns="45720" rIns="91440" bIns="45720"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3444875" y="6356350"/>
            <a:ext cx="3190875" cy="365125"/>
          </a:xfrm>
          <a:prstGeom prst="rect">
            <a:avLst/>
          </a:prstGeom>
        </p:spPr>
        <p:txBody>
          <a:bodyPr vert="horz" lIns="91440" tIns="45720" rIns="91440" bIns="45720"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a:xfrm>
            <a:off x="7224713" y="6356350"/>
            <a:ext cx="2352675" cy="365125"/>
          </a:xfrm>
          <a:prstGeom prst="rect">
            <a:avLst/>
          </a:prstGeom>
        </p:spPr>
        <p:txBody>
          <a:bodyPr vert="horz" lIns="91440" tIns="45720" rIns="91440" bIns="45720" rtlCol="0" anchor="ctr"/>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2F2F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3"/>
          <p:cNvSpPr>
            <a:spLocks noGrp="1"/>
          </p:cNvSpPr>
          <p:nvPr>
            <p:ph type="dt" sz="half" idx="2"/>
          </p:nvPr>
        </p:nvSpPr>
        <p:spPr>
          <a:xfrm>
            <a:off x="503238" y="6356350"/>
            <a:ext cx="2352675" cy="365125"/>
          </a:xfrm>
          <a:prstGeom prst="rect">
            <a:avLst/>
          </a:prstGeom>
        </p:spPr>
        <p:txBody>
          <a:bodyPr vert="horz" lIns="91440" tIns="45720" rIns="91440" bIns="45720"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3444875" y="6356350"/>
            <a:ext cx="3190875" cy="365125"/>
          </a:xfrm>
          <a:prstGeom prst="rect">
            <a:avLst/>
          </a:prstGeom>
        </p:spPr>
        <p:txBody>
          <a:bodyPr vert="horz" lIns="91440" tIns="45720" rIns="91440" bIns="45720"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a:xfrm>
            <a:off x="7224713" y="6356350"/>
            <a:ext cx="2352675" cy="365125"/>
          </a:xfrm>
          <a:prstGeom prst="rect">
            <a:avLst/>
          </a:prstGeom>
        </p:spPr>
        <p:txBody>
          <a:bodyPr vert="horz" lIns="91440" tIns="45720" rIns="91440" bIns="45720" rtlCol="0" anchor="ctr"/>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rgbClr val="F2F2F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511465" y="274644"/>
            <a:ext cx="2331145"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518038" y="274644"/>
            <a:ext cx="6825423"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3"/>
          <p:cNvSpPr>
            <a:spLocks noGrp="1"/>
          </p:cNvSpPr>
          <p:nvPr>
            <p:ph type="dt" sz="half" idx="2"/>
          </p:nvPr>
        </p:nvSpPr>
        <p:spPr>
          <a:xfrm>
            <a:off x="503238" y="6356350"/>
            <a:ext cx="2352675" cy="365125"/>
          </a:xfrm>
          <a:prstGeom prst="rect">
            <a:avLst/>
          </a:prstGeom>
        </p:spPr>
        <p:txBody>
          <a:bodyPr vert="horz" lIns="91440" tIns="45720" rIns="91440" bIns="45720"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3444875" y="6356350"/>
            <a:ext cx="3190875" cy="365125"/>
          </a:xfrm>
          <a:prstGeom prst="rect">
            <a:avLst/>
          </a:prstGeom>
        </p:spPr>
        <p:txBody>
          <a:bodyPr vert="horz" lIns="91440" tIns="45720" rIns="91440" bIns="45720"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a:xfrm>
            <a:off x="7224713" y="6356350"/>
            <a:ext cx="2352675" cy="365125"/>
          </a:xfrm>
          <a:prstGeom prst="rect">
            <a:avLst/>
          </a:prstGeom>
        </p:spPr>
        <p:txBody>
          <a:bodyPr vert="horz" lIns="91440" tIns="45720" rIns="91440" bIns="45720" rtlCol="0" anchor="ctr"/>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3"/>
          <p:cNvSpPr>
            <a:spLocks noGrp="1"/>
          </p:cNvSpPr>
          <p:nvPr>
            <p:ph type="dt" sz="half" idx="2"/>
          </p:nvPr>
        </p:nvSpPr>
        <p:spPr>
          <a:xfrm>
            <a:off x="503238" y="6356350"/>
            <a:ext cx="2352675" cy="365125"/>
          </a:xfrm>
          <a:prstGeom prst="rect">
            <a:avLst/>
          </a:prstGeom>
        </p:spPr>
        <p:txBody>
          <a:bodyPr vert="horz" lIns="91440" tIns="45720" rIns="91440" bIns="45720"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3444875" y="6356350"/>
            <a:ext cx="3190875" cy="365125"/>
          </a:xfrm>
          <a:prstGeom prst="rect">
            <a:avLst/>
          </a:prstGeom>
        </p:spPr>
        <p:txBody>
          <a:bodyPr vert="horz" lIns="91440" tIns="45720" rIns="91440" bIns="45720"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a:xfrm>
            <a:off x="7224713" y="6356350"/>
            <a:ext cx="2352675" cy="365125"/>
          </a:xfrm>
          <a:prstGeom prst="rect">
            <a:avLst/>
          </a:prstGeom>
        </p:spPr>
        <p:txBody>
          <a:bodyPr vert="horz" lIns="91440" tIns="45720" rIns="91440" bIns="45720" rtlCol="0" anchor="ctr"/>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2F2F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96300" y="4406914"/>
            <a:ext cx="8568531"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96300" y="2906713"/>
            <a:ext cx="856853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7" name="日期占位符 3"/>
          <p:cNvSpPr>
            <a:spLocks noGrp="1"/>
          </p:cNvSpPr>
          <p:nvPr>
            <p:ph type="dt" sz="half" idx="2"/>
          </p:nvPr>
        </p:nvSpPr>
        <p:spPr>
          <a:xfrm>
            <a:off x="503238" y="6356350"/>
            <a:ext cx="2352675" cy="365125"/>
          </a:xfrm>
          <a:prstGeom prst="rect">
            <a:avLst/>
          </a:prstGeom>
        </p:spPr>
        <p:txBody>
          <a:bodyPr vert="horz" lIns="91440" tIns="45720" rIns="91440" bIns="45720"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3444875" y="6356350"/>
            <a:ext cx="3190875" cy="365125"/>
          </a:xfrm>
          <a:prstGeom prst="rect">
            <a:avLst/>
          </a:prstGeom>
        </p:spPr>
        <p:txBody>
          <a:bodyPr vert="horz" lIns="91440" tIns="45720" rIns="91440" bIns="45720"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a:xfrm>
            <a:off x="7224713" y="6356350"/>
            <a:ext cx="2352675" cy="365125"/>
          </a:xfrm>
          <a:prstGeom prst="rect">
            <a:avLst/>
          </a:prstGeom>
        </p:spPr>
        <p:txBody>
          <a:bodyPr vert="horz" lIns="91440" tIns="45720" rIns="91440" bIns="45720" rtlCol="0" anchor="ctr"/>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2F2F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518033" y="1600206"/>
            <a:ext cx="457828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5264327" y="1600206"/>
            <a:ext cx="457828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4"/>
          <p:cNvSpPr>
            <a:spLocks noGrp="1"/>
          </p:cNvSpPr>
          <p:nvPr>
            <p:ph type="dt" sz="half" idx="12"/>
          </p:nvPr>
        </p:nvSpPr>
        <p:spPr>
          <a:xfrm>
            <a:off x="503238" y="6356350"/>
            <a:ext cx="2352675" cy="365125"/>
          </a:xfrm>
          <a:prstGeom prst="rect">
            <a:avLst/>
          </a:prstGeom>
        </p:spPr>
        <p:txBody>
          <a:bodyPr vert="horz" lIns="91440" tIns="45720" rIns="91440" bIns="45720"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a:xfrm>
            <a:off x="3444875" y="6356350"/>
            <a:ext cx="3190875" cy="365125"/>
          </a:xfrm>
          <a:prstGeom prst="rect">
            <a:avLst/>
          </a:prstGeom>
        </p:spPr>
        <p:txBody>
          <a:bodyPr vert="horz" lIns="91440" tIns="45720" rIns="91440" bIns="45720"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a:xfrm>
            <a:off x="7224713" y="6356350"/>
            <a:ext cx="2352675" cy="365125"/>
          </a:xfrm>
          <a:prstGeom prst="rect">
            <a:avLst/>
          </a:prstGeom>
        </p:spPr>
        <p:txBody>
          <a:bodyPr vert="horz" lIns="91440" tIns="45720" rIns="91440" bIns="45720" rtlCol="0" anchor="ctr"/>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2F2F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04031" y="274638"/>
            <a:ext cx="9072563"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504032" y="1535113"/>
            <a:ext cx="445402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504032" y="2174875"/>
            <a:ext cx="445402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5120825" y="1535113"/>
            <a:ext cx="445577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5120825" y="2174875"/>
            <a:ext cx="445577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2"/>
          </p:nvPr>
        </p:nvSpPr>
        <p:spPr>
          <a:xfrm>
            <a:off x="503238" y="6356350"/>
            <a:ext cx="2352675" cy="365125"/>
          </a:xfrm>
          <a:prstGeom prst="rect">
            <a:avLst/>
          </a:prstGeom>
        </p:spPr>
        <p:txBody>
          <a:bodyPr vert="horz" lIns="91440" tIns="45720" rIns="91440" bIns="45720"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3"/>
          </p:nvPr>
        </p:nvSpPr>
        <p:spPr>
          <a:xfrm>
            <a:off x="3444875" y="6356350"/>
            <a:ext cx="3190875" cy="365125"/>
          </a:xfrm>
          <a:prstGeom prst="rect">
            <a:avLst/>
          </a:prstGeom>
        </p:spPr>
        <p:txBody>
          <a:bodyPr vert="horz" lIns="91440" tIns="45720" rIns="91440" bIns="45720"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4"/>
          </p:nvPr>
        </p:nvSpPr>
        <p:spPr>
          <a:xfrm>
            <a:off x="7224713" y="6356350"/>
            <a:ext cx="2352675" cy="365125"/>
          </a:xfrm>
          <a:prstGeom prst="rect">
            <a:avLst/>
          </a:prstGeom>
        </p:spPr>
        <p:txBody>
          <a:bodyPr vert="horz" lIns="91440" tIns="45720" rIns="91440" bIns="45720" rtlCol="0" anchor="ctr"/>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2F2F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7" name="日期占位符 2"/>
          <p:cNvSpPr>
            <a:spLocks noGrp="1"/>
          </p:cNvSpPr>
          <p:nvPr>
            <p:ph type="dt" sz="half" idx="2"/>
          </p:nvPr>
        </p:nvSpPr>
        <p:spPr>
          <a:xfrm>
            <a:off x="503238" y="6356350"/>
            <a:ext cx="2352675" cy="365125"/>
          </a:xfrm>
          <a:prstGeom prst="rect">
            <a:avLst/>
          </a:prstGeom>
        </p:spPr>
        <p:txBody>
          <a:bodyPr vert="horz" lIns="91440" tIns="45720" rIns="91440" bIns="45720"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3"/>
          <p:cNvSpPr>
            <a:spLocks noGrp="1"/>
          </p:cNvSpPr>
          <p:nvPr>
            <p:ph type="ftr" sz="quarter" idx="3"/>
          </p:nvPr>
        </p:nvSpPr>
        <p:spPr>
          <a:xfrm>
            <a:off x="3444875" y="6356350"/>
            <a:ext cx="3190875" cy="365125"/>
          </a:xfrm>
          <a:prstGeom prst="rect">
            <a:avLst/>
          </a:prstGeom>
        </p:spPr>
        <p:txBody>
          <a:bodyPr vert="horz" lIns="91440" tIns="45720" rIns="91440" bIns="45720"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4"/>
          <p:cNvSpPr>
            <a:spLocks noGrp="1"/>
          </p:cNvSpPr>
          <p:nvPr>
            <p:ph type="sldNum" sz="quarter" idx="4"/>
          </p:nvPr>
        </p:nvSpPr>
        <p:spPr>
          <a:xfrm>
            <a:off x="7224713" y="6356350"/>
            <a:ext cx="2352675" cy="365125"/>
          </a:xfrm>
          <a:prstGeom prst="rect">
            <a:avLst/>
          </a:prstGeom>
        </p:spPr>
        <p:txBody>
          <a:bodyPr vert="horz" lIns="91440" tIns="45720" rIns="91440" bIns="45720" rtlCol="0" anchor="ctr"/>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2F2F2"/>
        </a:solidFill>
        <a:effectLst/>
      </p:bgPr>
    </p:bg>
    <p:spTree>
      <p:nvGrpSpPr>
        <p:cNvPr id="1" name=""/>
        <p:cNvGrpSpPr/>
        <p:nvPr/>
      </p:nvGrpSpPr>
      <p:grpSpPr>
        <a:xfrm>
          <a:off x="0" y="0"/>
          <a:ext cx="0" cy="0"/>
          <a:chOff x="0" y="0"/>
          <a:chExt cx="0" cy="0"/>
        </a:xfrm>
      </p:grpSpPr>
      <p:sp>
        <p:nvSpPr>
          <p:cNvPr id="7" name="日期占位符 1"/>
          <p:cNvSpPr>
            <a:spLocks noGrp="1"/>
          </p:cNvSpPr>
          <p:nvPr>
            <p:ph type="dt" sz="half" idx="2"/>
          </p:nvPr>
        </p:nvSpPr>
        <p:spPr>
          <a:xfrm>
            <a:off x="503238" y="6356350"/>
            <a:ext cx="2352675" cy="365125"/>
          </a:xfrm>
          <a:prstGeom prst="rect">
            <a:avLst/>
          </a:prstGeom>
        </p:spPr>
        <p:txBody>
          <a:bodyPr vert="horz" lIns="91440" tIns="45720" rIns="91440" bIns="45720"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2"/>
          <p:cNvSpPr>
            <a:spLocks noGrp="1"/>
          </p:cNvSpPr>
          <p:nvPr>
            <p:ph type="ftr" sz="quarter" idx="3"/>
          </p:nvPr>
        </p:nvSpPr>
        <p:spPr>
          <a:xfrm>
            <a:off x="3444875" y="6356350"/>
            <a:ext cx="3190875" cy="365125"/>
          </a:xfrm>
          <a:prstGeom prst="rect">
            <a:avLst/>
          </a:prstGeom>
        </p:spPr>
        <p:txBody>
          <a:bodyPr vert="horz" lIns="91440" tIns="45720" rIns="91440" bIns="45720"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3"/>
          <p:cNvSpPr>
            <a:spLocks noGrp="1"/>
          </p:cNvSpPr>
          <p:nvPr>
            <p:ph type="sldNum" sz="quarter" idx="4"/>
          </p:nvPr>
        </p:nvSpPr>
        <p:spPr>
          <a:xfrm>
            <a:off x="7224713" y="6356350"/>
            <a:ext cx="2352675" cy="365125"/>
          </a:xfrm>
          <a:prstGeom prst="rect">
            <a:avLst/>
          </a:prstGeom>
        </p:spPr>
        <p:txBody>
          <a:bodyPr vert="horz" lIns="91440" tIns="45720" rIns="91440" bIns="45720" rtlCol="0" anchor="ctr"/>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rgbClr val="F2F2F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04039" y="273050"/>
            <a:ext cx="3316456"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941246" y="273057"/>
            <a:ext cx="563534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504039" y="1435103"/>
            <a:ext cx="331645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7" name="日期占位符 4"/>
          <p:cNvSpPr>
            <a:spLocks noGrp="1"/>
          </p:cNvSpPr>
          <p:nvPr>
            <p:ph type="dt" sz="half" idx="12"/>
          </p:nvPr>
        </p:nvSpPr>
        <p:spPr>
          <a:xfrm>
            <a:off x="503238" y="6356350"/>
            <a:ext cx="2352675" cy="365125"/>
          </a:xfrm>
          <a:prstGeom prst="rect">
            <a:avLst/>
          </a:prstGeom>
        </p:spPr>
        <p:txBody>
          <a:bodyPr vert="horz" lIns="91440" tIns="45720" rIns="91440" bIns="45720"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a:xfrm>
            <a:off x="3444875" y="6356350"/>
            <a:ext cx="3190875" cy="365125"/>
          </a:xfrm>
          <a:prstGeom prst="rect">
            <a:avLst/>
          </a:prstGeom>
        </p:spPr>
        <p:txBody>
          <a:bodyPr vert="horz" lIns="91440" tIns="45720" rIns="91440" bIns="45720"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a:xfrm>
            <a:off x="7224713" y="6356350"/>
            <a:ext cx="2352675" cy="365125"/>
          </a:xfrm>
          <a:prstGeom prst="rect">
            <a:avLst/>
          </a:prstGeom>
        </p:spPr>
        <p:txBody>
          <a:bodyPr vert="horz" lIns="91440" tIns="45720" rIns="91440" bIns="45720" rtlCol="0" anchor="ctr"/>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rgbClr val="F2F2F2"/>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975873" y="4800600"/>
            <a:ext cx="6048375"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975873" y="612775"/>
            <a:ext cx="6048375"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975873" y="5367338"/>
            <a:ext cx="604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7" name="日期占位符 4"/>
          <p:cNvSpPr>
            <a:spLocks noGrp="1"/>
          </p:cNvSpPr>
          <p:nvPr>
            <p:ph type="dt" sz="half" idx="12"/>
          </p:nvPr>
        </p:nvSpPr>
        <p:spPr>
          <a:xfrm>
            <a:off x="503238" y="6356350"/>
            <a:ext cx="2352675" cy="365125"/>
          </a:xfrm>
          <a:prstGeom prst="rect">
            <a:avLst/>
          </a:prstGeom>
        </p:spPr>
        <p:txBody>
          <a:bodyPr vert="horz" lIns="91440" tIns="45720" rIns="91440" bIns="45720"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a:xfrm>
            <a:off x="3444875" y="6356350"/>
            <a:ext cx="3190875" cy="365125"/>
          </a:xfrm>
          <a:prstGeom prst="rect">
            <a:avLst/>
          </a:prstGeom>
        </p:spPr>
        <p:txBody>
          <a:bodyPr vert="horz" lIns="91440" tIns="45720" rIns="91440" bIns="45720"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a:xfrm>
            <a:off x="7224713" y="6356350"/>
            <a:ext cx="2352675" cy="365125"/>
          </a:xfrm>
          <a:prstGeom prst="rect">
            <a:avLst/>
          </a:prstGeom>
        </p:spPr>
        <p:txBody>
          <a:bodyPr vert="horz" lIns="91440" tIns="45720" rIns="91440" bIns="45720" rtlCol="0" anchor="ctr"/>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p:sp>
        <p:nvSpPr>
          <p:cNvPr id="1026" name="标题占位符 1"/>
          <p:cNvSpPr>
            <a:spLocks noGrp="1"/>
          </p:cNvSpPr>
          <p:nvPr>
            <p:ph type="title"/>
          </p:nvPr>
        </p:nvSpPr>
        <p:spPr>
          <a:xfrm>
            <a:off x="503238" y="274638"/>
            <a:ext cx="907415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503238" y="1600200"/>
            <a:ext cx="9074150" cy="4525963"/>
          </a:xfrm>
          <a:prstGeom prst="rect">
            <a:avLst/>
          </a:prstGeom>
          <a:noFill/>
          <a:ln w="9525">
            <a:noFill/>
          </a:ln>
        </p:spPr>
        <p:txBody>
          <a:bodyPr anchor="t"/>
          <a:p>
            <a:pPr lvl="0" indent="-34290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nvPr>
        </p:nvSpPr>
        <p:spPr>
          <a:xfrm>
            <a:off x="503238" y="6356350"/>
            <a:ext cx="23526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444875" y="6356350"/>
            <a:ext cx="31908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7224713" y="6356350"/>
            <a:ext cx="2352675" cy="365125"/>
          </a:xfrm>
          <a:prstGeom prst="rect">
            <a:avLst/>
          </a:prstGeom>
        </p:spPr>
        <p:txBody>
          <a:bodyPr vert="horz" lIns="91440" tIns="45720" rIns="91440" bIns="45720" rtlCol="0" anchor="ctr"/>
          <a:lstStyle>
            <a:lvl1pPr algn="r">
              <a:defRPr sz="1200">
                <a:solidFill>
                  <a:srgbClr val="898989"/>
                </a:solidFill>
              </a:defRPr>
            </a:lvl1p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0.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5.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39.xml.rels><?xml version="1.0" encoding="UTF-8" standalone="yes"?>
<Relationships xmlns="http://schemas.openxmlformats.org/package/2006/relationships"><Relationship Id="rId9" Type="http://schemas.openxmlformats.org/officeDocument/2006/relationships/diagramColors" Target="../diagrams/colors2.xml"/><Relationship Id="rId8" Type="http://schemas.openxmlformats.org/officeDocument/2006/relationships/diagramQuickStyle" Target="../diagrams/quickStyle2.xml"/><Relationship Id="rId7" Type="http://schemas.openxmlformats.org/officeDocument/2006/relationships/diagramLayout" Target="../diagrams/layout2.xml"/><Relationship Id="rId6" Type="http://schemas.openxmlformats.org/officeDocument/2006/relationships/diagramData" Target="../diagrams/data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2" Type="http://schemas.openxmlformats.org/officeDocument/2006/relationships/notesSlide" Target="../notesSlides/notesSlide31.xml"/><Relationship Id="rId11" Type="http://schemas.openxmlformats.org/officeDocument/2006/relationships/slideLayout" Target="../slideLayouts/slideLayout1.xml"/><Relationship Id="rId10" Type="http://schemas.microsoft.com/office/2007/relationships/diagramDrawing" Target="../diagrams/drawing2.xml"/><Relationship Id="rId1"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image" Target="../media/image39.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image" Target="../media/image40.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image" Target="../media/image41.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xml"/><Relationship Id="rId1" Type="http://schemas.openxmlformats.org/officeDocument/2006/relationships/image" Target="../media/image42.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image" Target="../media/image43.pn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4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5" name="Rectangle 6"/>
          <p:cNvSpPr>
            <a:spLocks noChangeArrowheads="1"/>
          </p:cNvSpPr>
          <p:nvPr/>
        </p:nvSpPr>
        <p:spPr bwMode="auto">
          <a:xfrm>
            <a:off x="-3175" y="1636713"/>
            <a:ext cx="10080625" cy="2740025"/>
          </a:xfrm>
          <a:prstGeom prst="rect">
            <a:avLst/>
          </a:prstGeom>
          <a:solidFill>
            <a:schemeClr val="accent1">
              <a:lumMod val="75000"/>
            </a:schemeClr>
          </a:solidFill>
          <a:ln>
            <a:noFill/>
          </a:ln>
        </p:spPr>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800" b="0" i="0" u="none" strike="noStrike" kern="1200" cap="none" spc="0" normalizeH="0" baseline="0" noProof="0">
              <a:ln>
                <a:noFill/>
              </a:ln>
              <a:solidFill>
                <a:srgbClr val="FFFFFF"/>
              </a:solidFill>
              <a:effectLst/>
              <a:uLnTx/>
              <a:uFillTx/>
              <a:latin typeface="Franklin Gothic Book" panose="020B0503020102020204" pitchFamily="34" charset="0"/>
              <a:ea typeface="宋体" panose="02010600030101010101" pitchFamily="2" charset="-122"/>
              <a:cs typeface="+mn-cs"/>
              <a:sym typeface="Franklin Gothic Book" panose="020B0503020102020204" pitchFamily="34" charset="0"/>
            </a:endParaRPr>
          </a:p>
        </p:txBody>
      </p:sp>
      <p:sp>
        <p:nvSpPr>
          <p:cNvPr id="5" name="Rectangle 7"/>
          <p:cNvSpPr>
            <a:spLocks noChangeArrowheads="1"/>
          </p:cNvSpPr>
          <p:nvPr/>
        </p:nvSpPr>
        <p:spPr bwMode="auto">
          <a:xfrm>
            <a:off x="-15875" y="5900738"/>
            <a:ext cx="10080625" cy="236538"/>
          </a:xfrm>
          <a:prstGeom prst="rect">
            <a:avLst/>
          </a:prstGeom>
          <a:solidFill>
            <a:schemeClr val="bg1">
              <a:lumMod val="50000"/>
            </a:schemeClr>
          </a:solidFill>
          <a:ln>
            <a:noFill/>
          </a:ln>
        </p:spPr>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zh-CN" sz="1800" b="0" i="0" u="none" strike="noStrike" kern="1200" cap="none" spc="0" normalizeH="0" baseline="0" noProof="0">
              <a:ln>
                <a:noFill/>
              </a:ln>
              <a:solidFill>
                <a:srgbClr val="FFFFFF"/>
              </a:solidFill>
              <a:effectLst/>
              <a:uLnTx/>
              <a:uFillTx/>
              <a:latin typeface="Franklin Gothic Book" panose="020B0503020102020204" pitchFamily="34" charset="0"/>
              <a:ea typeface="宋体" panose="02010600030101010101" pitchFamily="2" charset="-122"/>
              <a:cs typeface="+mn-cs"/>
              <a:sym typeface="Franklin Gothic Book" panose="020B0503020102020204" pitchFamily="34" charset="0"/>
            </a:endParaRPr>
          </a:p>
        </p:txBody>
      </p:sp>
      <p:sp>
        <p:nvSpPr>
          <p:cNvPr id="15363" name="AutoShape 12"/>
          <p:cNvSpPr txBox="1"/>
          <p:nvPr/>
        </p:nvSpPr>
        <p:spPr>
          <a:xfrm>
            <a:off x="871538" y="2492375"/>
            <a:ext cx="8569325" cy="685800"/>
          </a:xfrm>
          <a:prstGeom prst="rect">
            <a:avLst/>
          </a:prstGeom>
          <a:noFill/>
          <a:ln w="9525">
            <a:noFill/>
          </a:ln>
        </p:spPr>
        <p:txBody>
          <a:bodyPr anchor="b"/>
          <a:p>
            <a:pPr algn="ctr"/>
            <a:r>
              <a:rPr lang="zh-CN" altLang="en-US" sz="3000" b="1" dirty="0">
                <a:solidFill>
                  <a:schemeClr val="bg1"/>
                </a:solidFill>
                <a:latin typeface="华文中宋" panose="02010600040101010101" pitchFamily="2" charset="-122"/>
                <a:ea typeface="华文中宋" panose="02010600040101010101" pitchFamily="2" charset="-122"/>
                <a:sym typeface="华文中宋" panose="02010600040101010101" pitchFamily="2" charset="-122"/>
              </a:rPr>
              <a:t>安徽省科技成果登记系统操作使用培训</a:t>
            </a:r>
            <a:endParaRPr lang="zh-CN" altLang="en-US" sz="3000" b="1" dirty="0">
              <a:solidFill>
                <a:schemeClr val="bg1"/>
              </a:solidFill>
              <a:latin typeface="华文中宋" panose="02010600040101010101" pitchFamily="2" charset="-122"/>
              <a:ea typeface="华文中宋" panose="02010600040101010101" pitchFamily="2" charset="-122"/>
              <a:sym typeface="华文中宋" panose="02010600040101010101" pitchFamily="2" charset="-122"/>
            </a:endParaRPr>
          </a:p>
        </p:txBody>
      </p:sp>
      <p:sp>
        <p:nvSpPr>
          <p:cNvPr id="15364" name="TextBox 1"/>
          <p:cNvSpPr txBox="1"/>
          <p:nvPr/>
        </p:nvSpPr>
        <p:spPr>
          <a:xfrm>
            <a:off x="4051300" y="5527675"/>
            <a:ext cx="3922713" cy="368300"/>
          </a:xfrm>
          <a:prstGeom prst="rect">
            <a:avLst/>
          </a:prstGeom>
          <a:noFill/>
          <a:ln w="9525">
            <a:noFill/>
          </a:ln>
        </p:spPr>
        <p:txBody>
          <a:bodyPr anchor="t">
            <a:spAutoFit/>
          </a:bodyPr>
          <a:p>
            <a:pPr eaLnBrk="0" hangingPunct="0"/>
            <a:r>
              <a:rPr lang="en-US" altLang="zh-CN" dirty="0">
                <a:latin typeface="微软雅黑" panose="020B0503020204020204" pitchFamily="34" charset="-122"/>
                <a:ea typeface="微软雅黑" panose="020B0503020204020204" pitchFamily="34" charset="-122"/>
              </a:rPr>
              <a:t>2018</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11</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27</a:t>
            </a:r>
            <a:r>
              <a:rPr lang="zh-CN" altLang="en-US" dirty="0">
                <a:latin typeface="微软雅黑" panose="020B0503020204020204" pitchFamily="34" charset="-122"/>
                <a:ea typeface="微软雅黑" panose="020B0503020204020204" pitchFamily="34" charset="-122"/>
              </a:rPr>
              <a:t>日   </a:t>
            </a:r>
            <a:endParaRPr lang="zh-CN" altLang="en-US" dirty="0">
              <a:latin typeface="微软雅黑" panose="020B0503020204020204" pitchFamily="34" charset="-122"/>
              <a:ea typeface="微软雅黑" panose="020B0503020204020204" pitchFamily="34" charset="-122"/>
            </a:endParaRPr>
          </a:p>
        </p:txBody>
      </p:sp>
      <p:sp>
        <p:nvSpPr>
          <p:cNvPr id="15365"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Rectangle 2"/>
          <p:cNvSpPr txBox="1"/>
          <p:nvPr/>
        </p:nvSpPr>
        <p:spPr>
          <a:xfrm>
            <a:off x="6488113" y="617538"/>
            <a:ext cx="2906712"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6867"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36868" name="矩形 5"/>
          <p:cNvSpPr/>
          <p:nvPr/>
        </p:nvSpPr>
        <p:spPr>
          <a:xfrm>
            <a:off x="955675" y="1304925"/>
            <a:ext cx="8075613" cy="500063"/>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申报单位注册</a:t>
            </a:r>
            <a:endParaRPr lang="en-US" altLang="zh-CN" sz="2000" b="1" dirty="0">
              <a:solidFill>
                <a:srgbClr val="C00000"/>
              </a:solidFill>
              <a:latin typeface="方正黑体简体" pitchFamily="65" charset="-122"/>
              <a:ea typeface="方正黑体简体" pitchFamily="65" charset="-122"/>
            </a:endParaRPr>
          </a:p>
        </p:txBody>
      </p:sp>
      <p:sp>
        <p:nvSpPr>
          <p:cNvPr id="36869"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6870"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6871"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36872"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6873"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 name="矩形 4"/>
          <p:cNvSpPr/>
          <p:nvPr/>
        </p:nvSpPr>
        <p:spPr>
          <a:xfrm>
            <a:off x="925513" y="1804988"/>
            <a:ext cx="8207375"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3</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、首先正确填写单位名称和组织机构代码或社会统一信用代码；</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grpSp>
        <p:nvGrpSpPr>
          <p:cNvPr id="36875" name="组合 3"/>
          <p:cNvGrpSpPr/>
          <p:nvPr/>
        </p:nvGrpSpPr>
        <p:grpSpPr>
          <a:xfrm>
            <a:off x="1314450" y="2506663"/>
            <a:ext cx="6762750" cy="3429000"/>
            <a:chOff x="1294608" y="2667020"/>
            <a:chExt cx="6762049" cy="3429907"/>
          </a:xfrm>
        </p:grpSpPr>
        <p:pic>
          <p:nvPicPr>
            <p:cNvPr id="36876" name="Picture 2"/>
            <p:cNvPicPr>
              <a:picLocks noChangeAspect="1"/>
            </p:cNvPicPr>
            <p:nvPr/>
          </p:nvPicPr>
          <p:blipFill>
            <a:blip r:embed="rId1"/>
            <a:stretch>
              <a:fillRect/>
            </a:stretch>
          </p:blipFill>
          <p:spPr>
            <a:xfrm>
              <a:off x="1294608" y="2667020"/>
              <a:ext cx="6762049" cy="3429907"/>
            </a:xfrm>
            <a:prstGeom prst="rect">
              <a:avLst/>
            </a:prstGeom>
            <a:noFill/>
            <a:ln w="9525">
              <a:noFill/>
            </a:ln>
          </p:spPr>
        </p:pic>
        <p:sp>
          <p:nvSpPr>
            <p:cNvPr id="15" name="椭圆 14"/>
            <p:cNvSpPr/>
            <p:nvPr/>
          </p:nvSpPr>
          <p:spPr>
            <a:xfrm>
              <a:off x="2510507" y="5101301"/>
              <a:ext cx="2106395" cy="3779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grpSp>
      <p:sp>
        <p:nvSpPr>
          <p:cNvPr id="36878"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Rectangle 2"/>
          <p:cNvSpPr txBox="1"/>
          <p:nvPr/>
        </p:nvSpPr>
        <p:spPr>
          <a:xfrm>
            <a:off x="6315075" y="617538"/>
            <a:ext cx="3417888"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915"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38916" name="矩形 5"/>
          <p:cNvSpPr/>
          <p:nvPr/>
        </p:nvSpPr>
        <p:spPr>
          <a:xfrm>
            <a:off x="955675" y="1304925"/>
            <a:ext cx="8075613" cy="500063"/>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申报单位注册</a:t>
            </a:r>
            <a:endParaRPr lang="en-US" altLang="zh-CN" sz="2000" b="1" dirty="0">
              <a:solidFill>
                <a:srgbClr val="C00000"/>
              </a:solidFill>
              <a:latin typeface="方正黑体简体" pitchFamily="65" charset="-122"/>
              <a:ea typeface="方正黑体简体" pitchFamily="65" charset="-122"/>
            </a:endParaRPr>
          </a:p>
        </p:txBody>
      </p:sp>
      <p:sp>
        <p:nvSpPr>
          <p:cNvPr id="38917"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8918"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8919"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38920"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8921"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 name="矩形 4"/>
          <p:cNvSpPr/>
          <p:nvPr/>
        </p:nvSpPr>
        <p:spPr>
          <a:xfrm>
            <a:off x="925513" y="1804988"/>
            <a:ext cx="8105775"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4</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点击</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下一步，分别填写“账号信息”和“基本信息”两部分内容；</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pic>
        <p:nvPicPr>
          <p:cNvPr id="38923" name="Picture 2"/>
          <p:cNvPicPr>
            <a:picLocks noChangeAspect="1"/>
          </p:cNvPicPr>
          <p:nvPr/>
        </p:nvPicPr>
        <p:blipFill>
          <a:blip r:embed="rId1"/>
          <a:stretch>
            <a:fillRect/>
          </a:stretch>
        </p:blipFill>
        <p:spPr>
          <a:xfrm>
            <a:off x="279400" y="2514600"/>
            <a:ext cx="6024563" cy="3243263"/>
          </a:xfrm>
          <a:prstGeom prst="rect">
            <a:avLst/>
          </a:prstGeom>
          <a:noFill/>
          <a:ln w="9525">
            <a:noFill/>
          </a:ln>
        </p:spPr>
      </p:pic>
      <p:pic>
        <p:nvPicPr>
          <p:cNvPr id="38924" name="Picture 3"/>
          <p:cNvPicPr>
            <a:picLocks noChangeAspect="1"/>
          </p:cNvPicPr>
          <p:nvPr/>
        </p:nvPicPr>
        <p:blipFill>
          <a:blip r:embed="rId2"/>
          <a:stretch>
            <a:fillRect/>
          </a:stretch>
        </p:blipFill>
        <p:spPr>
          <a:xfrm>
            <a:off x="4038600" y="3176588"/>
            <a:ext cx="5683250" cy="3079750"/>
          </a:xfrm>
          <a:prstGeom prst="rect">
            <a:avLst/>
          </a:prstGeom>
          <a:noFill/>
          <a:ln w="9525">
            <a:noFill/>
          </a:ln>
        </p:spPr>
      </p:pic>
      <p:sp>
        <p:nvSpPr>
          <p:cNvPr id="19" name="椭圆 18"/>
          <p:cNvSpPr/>
          <p:nvPr/>
        </p:nvSpPr>
        <p:spPr>
          <a:xfrm>
            <a:off x="828675" y="3567113"/>
            <a:ext cx="730250" cy="37941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20" name="椭圆 19"/>
          <p:cNvSpPr/>
          <p:nvPr/>
        </p:nvSpPr>
        <p:spPr>
          <a:xfrm>
            <a:off x="4992688" y="4135438"/>
            <a:ext cx="730250" cy="381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38927"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2"/>
          <p:cNvSpPr txBox="1"/>
          <p:nvPr/>
        </p:nvSpPr>
        <p:spPr>
          <a:xfrm>
            <a:off x="6557963" y="598488"/>
            <a:ext cx="2830512"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0963"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40964" name="矩形 5"/>
          <p:cNvSpPr/>
          <p:nvPr/>
        </p:nvSpPr>
        <p:spPr>
          <a:xfrm>
            <a:off x="955675" y="1304925"/>
            <a:ext cx="8075613" cy="500063"/>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申报单位注册</a:t>
            </a:r>
            <a:endParaRPr lang="en-US" altLang="zh-CN" sz="2000" b="1" dirty="0">
              <a:solidFill>
                <a:srgbClr val="C00000"/>
              </a:solidFill>
              <a:latin typeface="方正黑体简体" pitchFamily="65" charset="-122"/>
              <a:ea typeface="方正黑体简体" pitchFamily="65" charset="-122"/>
            </a:endParaRPr>
          </a:p>
        </p:txBody>
      </p:sp>
      <p:sp>
        <p:nvSpPr>
          <p:cNvPr id="40965"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0966"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0967"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40968"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0969"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 name="矩形 4"/>
          <p:cNvSpPr/>
          <p:nvPr/>
        </p:nvSpPr>
        <p:spPr>
          <a:xfrm>
            <a:off x="925513" y="1804988"/>
            <a:ext cx="8458200"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5</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、信息填写完成后，点击“填写检查” ，根据提示内容进行修改完善；</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pic>
        <p:nvPicPr>
          <p:cNvPr id="40971" name="Picture 3"/>
          <p:cNvPicPr>
            <a:picLocks noChangeAspect="1"/>
          </p:cNvPicPr>
          <p:nvPr/>
        </p:nvPicPr>
        <p:blipFill>
          <a:blip r:embed="rId1"/>
          <a:stretch>
            <a:fillRect/>
          </a:stretch>
        </p:blipFill>
        <p:spPr>
          <a:xfrm>
            <a:off x="1687513" y="2487613"/>
            <a:ext cx="6634162" cy="3594100"/>
          </a:xfrm>
          <a:prstGeom prst="rect">
            <a:avLst/>
          </a:prstGeom>
          <a:noFill/>
          <a:ln w="9525">
            <a:noFill/>
          </a:ln>
        </p:spPr>
      </p:pic>
      <p:sp>
        <p:nvSpPr>
          <p:cNvPr id="16" name="椭圆 15"/>
          <p:cNvSpPr/>
          <p:nvPr/>
        </p:nvSpPr>
        <p:spPr>
          <a:xfrm>
            <a:off x="6792913" y="5791200"/>
            <a:ext cx="990600" cy="4889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40973"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3010"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43011" name="矩形 5"/>
          <p:cNvSpPr/>
          <p:nvPr/>
        </p:nvSpPr>
        <p:spPr>
          <a:xfrm>
            <a:off x="955675" y="1304925"/>
            <a:ext cx="8075613" cy="500063"/>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申报单位注册</a:t>
            </a:r>
            <a:endParaRPr lang="en-US" altLang="zh-CN" sz="2000" b="1" dirty="0">
              <a:solidFill>
                <a:srgbClr val="C00000"/>
              </a:solidFill>
              <a:latin typeface="方正黑体简体" pitchFamily="65" charset="-122"/>
              <a:ea typeface="方正黑体简体" pitchFamily="65" charset="-122"/>
            </a:endParaRPr>
          </a:p>
        </p:txBody>
      </p:sp>
      <p:sp>
        <p:nvSpPr>
          <p:cNvPr id="43012"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3013"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3014"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43015"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3016"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 name="矩形 4"/>
          <p:cNvSpPr/>
          <p:nvPr/>
        </p:nvSpPr>
        <p:spPr>
          <a:xfrm>
            <a:off x="925513" y="1804988"/>
            <a:ext cx="8105775" cy="708025"/>
          </a:xfrm>
          <a:prstGeom prst="rect">
            <a:avLst/>
          </a:prstGeom>
        </p:spPr>
        <p:txBody>
          <a:bodyPr>
            <a:spAutoFit/>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6</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账号信息和基本信息</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通过检查后</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，点击“</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提交</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”按钮，单位信息保存到数据库并弹出成功提示申报单位注册完毕。</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pic>
        <p:nvPicPr>
          <p:cNvPr id="43018" name="Picture 3"/>
          <p:cNvPicPr>
            <a:picLocks noChangeAspect="1"/>
          </p:cNvPicPr>
          <p:nvPr/>
        </p:nvPicPr>
        <p:blipFill>
          <a:blip r:embed="rId1"/>
          <a:stretch>
            <a:fillRect/>
          </a:stretch>
        </p:blipFill>
        <p:spPr>
          <a:xfrm>
            <a:off x="1611313" y="2695575"/>
            <a:ext cx="6556375" cy="3552825"/>
          </a:xfrm>
          <a:prstGeom prst="rect">
            <a:avLst/>
          </a:prstGeom>
          <a:noFill/>
          <a:ln w="9525">
            <a:noFill/>
          </a:ln>
        </p:spPr>
      </p:pic>
      <p:sp>
        <p:nvSpPr>
          <p:cNvPr id="17" name="椭圆 16"/>
          <p:cNvSpPr/>
          <p:nvPr/>
        </p:nvSpPr>
        <p:spPr>
          <a:xfrm>
            <a:off x="2144713" y="3432175"/>
            <a:ext cx="923925" cy="3905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43020" name="Rectangle 2"/>
          <p:cNvSpPr txBox="1"/>
          <p:nvPr/>
        </p:nvSpPr>
        <p:spPr>
          <a:xfrm>
            <a:off x="6557963" y="598488"/>
            <a:ext cx="2830512"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sp>
        <p:nvSpPr>
          <p:cNvPr id="43021"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057" name="Picture 4"/>
          <p:cNvPicPr>
            <a:picLocks noChangeAspect="1"/>
          </p:cNvPicPr>
          <p:nvPr/>
        </p:nvPicPr>
        <p:blipFill>
          <a:blip r:embed="rId1"/>
          <a:stretch>
            <a:fillRect/>
          </a:stretch>
        </p:blipFill>
        <p:spPr>
          <a:xfrm>
            <a:off x="5154613" y="3094038"/>
            <a:ext cx="4130675" cy="3165475"/>
          </a:xfrm>
          <a:prstGeom prst="rect">
            <a:avLst/>
          </a:prstGeom>
          <a:noFill/>
          <a:ln w="9525">
            <a:noFill/>
          </a:ln>
        </p:spPr>
      </p:pic>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5059"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45060" name="矩形 5"/>
          <p:cNvSpPr/>
          <p:nvPr/>
        </p:nvSpPr>
        <p:spPr>
          <a:xfrm>
            <a:off x="955675" y="1304925"/>
            <a:ext cx="8075613" cy="500063"/>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成果申报人</a:t>
            </a:r>
            <a:r>
              <a:rPr lang="en-US" altLang="zh-CN" sz="2000" b="1" dirty="0">
                <a:solidFill>
                  <a:srgbClr val="C00000"/>
                </a:solidFill>
                <a:latin typeface="方正黑体简体" pitchFamily="65" charset="-122"/>
                <a:ea typeface="方正黑体简体" pitchFamily="65" charset="-122"/>
              </a:rPr>
              <a:t>-</a:t>
            </a:r>
            <a:r>
              <a:rPr lang="zh-CN" altLang="en-US" sz="2000" b="1" dirty="0">
                <a:solidFill>
                  <a:srgbClr val="C00000"/>
                </a:solidFill>
                <a:latin typeface="方正黑体简体" pitchFamily="65" charset="-122"/>
                <a:ea typeface="方正黑体简体" pitchFamily="65" charset="-122"/>
              </a:rPr>
              <a:t>项目负责人注册</a:t>
            </a:r>
            <a:endParaRPr lang="en-US" altLang="zh-CN" sz="2000" b="1" dirty="0">
              <a:solidFill>
                <a:srgbClr val="C00000"/>
              </a:solidFill>
              <a:latin typeface="方正黑体简体" pitchFamily="65" charset="-122"/>
              <a:ea typeface="方正黑体简体" pitchFamily="65" charset="-122"/>
            </a:endParaRPr>
          </a:p>
        </p:txBody>
      </p:sp>
      <p:sp>
        <p:nvSpPr>
          <p:cNvPr id="45061"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5062"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5063"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45064"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5065"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3" name="矩形 12"/>
          <p:cNvSpPr/>
          <p:nvPr/>
        </p:nvSpPr>
        <p:spPr>
          <a:xfrm>
            <a:off x="925513" y="1781175"/>
            <a:ext cx="8458200" cy="10160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1</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、打开科技成果登记系统；</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2</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点击注册</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按钮，选择“成果申报人”，选择“项目负责人”进行注册；</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pic>
        <p:nvPicPr>
          <p:cNvPr id="45067" name="Picture 2"/>
          <p:cNvPicPr>
            <a:picLocks noChangeAspect="1"/>
          </p:cNvPicPr>
          <p:nvPr/>
        </p:nvPicPr>
        <p:blipFill>
          <a:blip r:embed="rId2"/>
          <a:stretch>
            <a:fillRect/>
          </a:stretch>
        </p:blipFill>
        <p:spPr>
          <a:xfrm>
            <a:off x="600075" y="3198813"/>
            <a:ext cx="4341813" cy="2746375"/>
          </a:xfrm>
          <a:prstGeom prst="rect">
            <a:avLst/>
          </a:prstGeom>
          <a:noFill/>
          <a:ln w="9525">
            <a:noFill/>
          </a:ln>
        </p:spPr>
      </p:pic>
      <p:sp>
        <p:nvSpPr>
          <p:cNvPr id="20" name="椭圆 19"/>
          <p:cNvSpPr/>
          <p:nvPr/>
        </p:nvSpPr>
        <p:spPr>
          <a:xfrm>
            <a:off x="3736975" y="5013325"/>
            <a:ext cx="838200" cy="3905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22" name="椭圆 21"/>
          <p:cNvSpPr/>
          <p:nvPr/>
        </p:nvSpPr>
        <p:spPr>
          <a:xfrm>
            <a:off x="5649913" y="3276600"/>
            <a:ext cx="1219200" cy="787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28" name="椭圆 27"/>
          <p:cNvSpPr/>
          <p:nvPr/>
        </p:nvSpPr>
        <p:spPr>
          <a:xfrm>
            <a:off x="6869113" y="4148138"/>
            <a:ext cx="917575" cy="508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45071" name="Rectangle 2"/>
          <p:cNvSpPr txBox="1"/>
          <p:nvPr/>
        </p:nvSpPr>
        <p:spPr>
          <a:xfrm>
            <a:off x="6557963" y="598488"/>
            <a:ext cx="2830512"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sp>
        <p:nvSpPr>
          <p:cNvPr id="45072"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7106"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47107" name="矩形 5"/>
          <p:cNvSpPr/>
          <p:nvPr/>
        </p:nvSpPr>
        <p:spPr>
          <a:xfrm>
            <a:off x="955675" y="1304925"/>
            <a:ext cx="8075613" cy="554038"/>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成果申报人</a:t>
            </a:r>
            <a:r>
              <a:rPr lang="en-US" altLang="zh-CN" sz="2000" b="1" dirty="0">
                <a:solidFill>
                  <a:srgbClr val="C00000"/>
                </a:solidFill>
                <a:latin typeface="方正黑体简体" pitchFamily="65" charset="-122"/>
                <a:ea typeface="方正黑体简体" pitchFamily="65" charset="-122"/>
              </a:rPr>
              <a:t>-</a:t>
            </a:r>
            <a:r>
              <a:rPr lang="zh-CN" altLang="en-US" sz="2000" b="1" dirty="0">
                <a:solidFill>
                  <a:srgbClr val="C00000"/>
                </a:solidFill>
                <a:latin typeface="方正黑体简体" pitchFamily="65" charset="-122"/>
                <a:ea typeface="方正黑体简体" pitchFamily="65" charset="-122"/>
              </a:rPr>
              <a:t>项目负责人注册</a:t>
            </a:r>
            <a:endParaRPr lang="en-US" altLang="zh-CN" sz="2000" b="1" dirty="0">
              <a:solidFill>
                <a:srgbClr val="C00000"/>
              </a:solidFill>
              <a:latin typeface="方正黑体简体" pitchFamily="65" charset="-122"/>
              <a:ea typeface="方正黑体简体" pitchFamily="65" charset="-122"/>
            </a:endParaRPr>
          </a:p>
        </p:txBody>
      </p:sp>
      <p:sp>
        <p:nvSpPr>
          <p:cNvPr id="47108"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7109"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7110"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47111"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7112"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3" name="矩形 12"/>
          <p:cNvSpPr/>
          <p:nvPr/>
        </p:nvSpPr>
        <p:spPr>
          <a:xfrm>
            <a:off x="965200" y="1847850"/>
            <a:ext cx="8105775" cy="10160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3</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、点击“下一步”，填写“个人简要信息”，其中依托单位请点击“选择”按钮进行选择填写，要确认所在单位已提前注册；</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7" name="矩形 16"/>
          <p:cNvSpPr/>
          <p:nvPr/>
        </p:nvSpPr>
        <p:spPr>
          <a:xfrm>
            <a:off x="987425" y="5715000"/>
            <a:ext cx="8105775" cy="500063"/>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4</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、填写完成后，点击“提交”按钮，完成注册。</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grpSp>
        <p:nvGrpSpPr>
          <p:cNvPr id="47115" name="组合 1"/>
          <p:cNvGrpSpPr/>
          <p:nvPr/>
        </p:nvGrpSpPr>
        <p:grpSpPr>
          <a:xfrm>
            <a:off x="1154113" y="2894013"/>
            <a:ext cx="7138987" cy="2654300"/>
            <a:chOff x="1154214" y="2796838"/>
            <a:chExt cx="7138126" cy="2654645"/>
          </a:xfrm>
        </p:grpSpPr>
        <p:pic>
          <p:nvPicPr>
            <p:cNvPr id="47116" name="Picture 2"/>
            <p:cNvPicPr>
              <a:picLocks noChangeAspect="1"/>
            </p:cNvPicPr>
            <p:nvPr/>
          </p:nvPicPr>
          <p:blipFill>
            <a:blip r:embed="rId1"/>
            <a:stretch>
              <a:fillRect/>
            </a:stretch>
          </p:blipFill>
          <p:spPr>
            <a:xfrm>
              <a:off x="1154214" y="2796838"/>
              <a:ext cx="7138126" cy="2654645"/>
            </a:xfrm>
            <a:prstGeom prst="rect">
              <a:avLst/>
            </a:prstGeom>
            <a:noFill/>
            <a:ln w="9525">
              <a:noFill/>
            </a:ln>
          </p:spPr>
        </p:pic>
        <p:sp>
          <p:nvSpPr>
            <p:cNvPr id="18" name="椭圆 17"/>
            <p:cNvSpPr/>
            <p:nvPr/>
          </p:nvSpPr>
          <p:spPr>
            <a:xfrm>
              <a:off x="3670098" y="4100344"/>
              <a:ext cx="838099" cy="3905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grpSp>
      <p:sp>
        <p:nvSpPr>
          <p:cNvPr id="47118" name="Rectangle 2"/>
          <p:cNvSpPr txBox="1"/>
          <p:nvPr/>
        </p:nvSpPr>
        <p:spPr>
          <a:xfrm>
            <a:off x="6557963" y="598488"/>
            <a:ext cx="2830512"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sp>
        <p:nvSpPr>
          <p:cNvPr id="19" name="椭圆 18"/>
          <p:cNvSpPr/>
          <p:nvPr/>
        </p:nvSpPr>
        <p:spPr>
          <a:xfrm>
            <a:off x="4154488" y="5040313"/>
            <a:ext cx="838200" cy="3905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47120"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9153" name="Picture 4"/>
          <p:cNvPicPr>
            <a:picLocks noChangeAspect="1"/>
          </p:cNvPicPr>
          <p:nvPr/>
        </p:nvPicPr>
        <p:blipFill>
          <a:blip r:embed="rId1"/>
          <a:stretch>
            <a:fillRect/>
          </a:stretch>
        </p:blipFill>
        <p:spPr>
          <a:xfrm>
            <a:off x="5253038" y="3073400"/>
            <a:ext cx="4130675" cy="3165475"/>
          </a:xfrm>
          <a:prstGeom prst="rect">
            <a:avLst/>
          </a:prstGeom>
          <a:noFill/>
          <a:ln w="9525">
            <a:noFill/>
          </a:ln>
        </p:spPr>
      </p:pic>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9155"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49156" name="矩形 5"/>
          <p:cNvSpPr/>
          <p:nvPr/>
        </p:nvSpPr>
        <p:spPr>
          <a:xfrm>
            <a:off x="955675" y="1304925"/>
            <a:ext cx="8075613" cy="554038"/>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成果申报人</a:t>
            </a:r>
            <a:r>
              <a:rPr lang="en-US" altLang="zh-CN" sz="2000" b="1" dirty="0">
                <a:solidFill>
                  <a:srgbClr val="C00000"/>
                </a:solidFill>
                <a:latin typeface="方正黑体简体" pitchFamily="65" charset="-122"/>
                <a:ea typeface="方正黑体简体" pitchFamily="65" charset="-122"/>
              </a:rPr>
              <a:t>-</a:t>
            </a:r>
            <a:r>
              <a:rPr lang="zh-CN" altLang="en-US" sz="2000" b="1" dirty="0">
                <a:solidFill>
                  <a:srgbClr val="C00000"/>
                </a:solidFill>
                <a:latin typeface="方正黑体简体" pitchFamily="65" charset="-122"/>
                <a:ea typeface="方正黑体简体" pitchFamily="65" charset="-122"/>
              </a:rPr>
              <a:t>自然人注册</a:t>
            </a:r>
            <a:endParaRPr lang="en-US" altLang="zh-CN" sz="2000" b="1" dirty="0">
              <a:solidFill>
                <a:srgbClr val="C00000"/>
              </a:solidFill>
              <a:latin typeface="方正黑体简体" pitchFamily="65" charset="-122"/>
              <a:ea typeface="方正黑体简体" pitchFamily="65" charset="-122"/>
            </a:endParaRPr>
          </a:p>
        </p:txBody>
      </p:sp>
      <p:sp>
        <p:nvSpPr>
          <p:cNvPr id="49157"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9158"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9159"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49160"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49161"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3" name="矩形 12"/>
          <p:cNvSpPr/>
          <p:nvPr/>
        </p:nvSpPr>
        <p:spPr>
          <a:xfrm>
            <a:off x="925513" y="1781175"/>
            <a:ext cx="8458200" cy="10160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1</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、打开科技成果登记系统；</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2</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点击注册</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按钮，选择“成果申报人”，选择“自然人”进行注册；</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pic>
        <p:nvPicPr>
          <p:cNvPr id="49163" name="Picture 2"/>
          <p:cNvPicPr>
            <a:picLocks noChangeAspect="1"/>
          </p:cNvPicPr>
          <p:nvPr/>
        </p:nvPicPr>
        <p:blipFill>
          <a:blip r:embed="rId2"/>
          <a:stretch>
            <a:fillRect/>
          </a:stretch>
        </p:blipFill>
        <p:spPr>
          <a:xfrm>
            <a:off x="606425" y="3282950"/>
            <a:ext cx="4341813" cy="2746375"/>
          </a:xfrm>
          <a:prstGeom prst="rect">
            <a:avLst/>
          </a:prstGeom>
          <a:noFill/>
          <a:ln w="9525">
            <a:noFill/>
          </a:ln>
        </p:spPr>
      </p:pic>
      <p:sp>
        <p:nvSpPr>
          <p:cNvPr id="20" name="椭圆 19"/>
          <p:cNvSpPr/>
          <p:nvPr/>
        </p:nvSpPr>
        <p:spPr>
          <a:xfrm>
            <a:off x="3744913" y="5080000"/>
            <a:ext cx="838200" cy="3905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22" name="椭圆 21"/>
          <p:cNvSpPr/>
          <p:nvPr/>
        </p:nvSpPr>
        <p:spPr>
          <a:xfrm>
            <a:off x="5421313" y="3429000"/>
            <a:ext cx="1447800" cy="635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28" name="椭圆 27"/>
          <p:cNvSpPr/>
          <p:nvPr/>
        </p:nvSpPr>
        <p:spPr>
          <a:xfrm>
            <a:off x="7989888" y="4108450"/>
            <a:ext cx="919163" cy="4635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49167" name="Rectangle 2"/>
          <p:cNvSpPr txBox="1"/>
          <p:nvPr/>
        </p:nvSpPr>
        <p:spPr>
          <a:xfrm>
            <a:off x="6557963" y="598488"/>
            <a:ext cx="2830512"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sp>
        <p:nvSpPr>
          <p:cNvPr id="49168"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1" name="Picture 2"/>
          <p:cNvPicPr>
            <a:picLocks noChangeAspect="1"/>
          </p:cNvPicPr>
          <p:nvPr/>
        </p:nvPicPr>
        <p:blipFill>
          <a:blip r:embed="rId1"/>
          <a:stretch>
            <a:fillRect/>
          </a:stretch>
        </p:blipFill>
        <p:spPr>
          <a:xfrm>
            <a:off x="1020763" y="2581275"/>
            <a:ext cx="7653337" cy="2819400"/>
          </a:xfrm>
          <a:prstGeom prst="rect">
            <a:avLst/>
          </a:prstGeom>
          <a:noFill/>
          <a:ln w="9525">
            <a:noFill/>
          </a:ln>
        </p:spPr>
      </p:pic>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1203"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51204" name="矩形 5"/>
          <p:cNvSpPr/>
          <p:nvPr/>
        </p:nvSpPr>
        <p:spPr>
          <a:xfrm>
            <a:off x="955675" y="1304925"/>
            <a:ext cx="8075613" cy="554038"/>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成果申报人</a:t>
            </a:r>
            <a:r>
              <a:rPr lang="en-US" altLang="zh-CN" sz="2000" b="1" dirty="0">
                <a:solidFill>
                  <a:srgbClr val="C00000"/>
                </a:solidFill>
                <a:latin typeface="方正黑体简体" pitchFamily="65" charset="-122"/>
                <a:ea typeface="方正黑体简体" pitchFamily="65" charset="-122"/>
              </a:rPr>
              <a:t>-</a:t>
            </a:r>
            <a:r>
              <a:rPr lang="zh-CN" altLang="en-US" sz="2000" b="1" dirty="0">
                <a:solidFill>
                  <a:srgbClr val="C00000"/>
                </a:solidFill>
                <a:latin typeface="方正黑体简体" pitchFamily="65" charset="-122"/>
                <a:ea typeface="方正黑体简体" pitchFamily="65" charset="-122"/>
              </a:rPr>
              <a:t>自然人注册</a:t>
            </a:r>
            <a:endParaRPr lang="en-US" altLang="zh-CN" sz="2000" b="1" dirty="0">
              <a:solidFill>
                <a:srgbClr val="C00000"/>
              </a:solidFill>
              <a:latin typeface="方正黑体简体" pitchFamily="65" charset="-122"/>
              <a:ea typeface="方正黑体简体" pitchFamily="65" charset="-122"/>
            </a:endParaRPr>
          </a:p>
        </p:txBody>
      </p:sp>
      <p:sp>
        <p:nvSpPr>
          <p:cNvPr id="51205"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1206"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1207"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1208"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1209"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3" name="矩形 12"/>
          <p:cNvSpPr/>
          <p:nvPr/>
        </p:nvSpPr>
        <p:spPr>
          <a:xfrm>
            <a:off x="925513" y="1781175"/>
            <a:ext cx="8105775" cy="50165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3</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、点击“下一步”，填写“个人简要信息”；</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7" name="矩形 16"/>
          <p:cNvSpPr/>
          <p:nvPr/>
        </p:nvSpPr>
        <p:spPr>
          <a:xfrm>
            <a:off x="944563" y="5638800"/>
            <a:ext cx="8105775" cy="500063"/>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4</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、填写完成后，点击“提交”按钮，完成注册。</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8" name="椭圆 17"/>
          <p:cNvSpPr/>
          <p:nvPr/>
        </p:nvSpPr>
        <p:spPr>
          <a:xfrm>
            <a:off x="4225925" y="4513263"/>
            <a:ext cx="838200" cy="3905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51213" name="Rectangle 2"/>
          <p:cNvSpPr txBox="1"/>
          <p:nvPr/>
        </p:nvSpPr>
        <p:spPr>
          <a:xfrm>
            <a:off x="6557963" y="598488"/>
            <a:ext cx="2830512"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sp>
        <p:nvSpPr>
          <p:cNvPr id="51214"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250"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53251" name="矩形 5"/>
          <p:cNvSpPr/>
          <p:nvPr/>
        </p:nvSpPr>
        <p:spPr>
          <a:xfrm>
            <a:off x="955675" y="1304925"/>
            <a:ext cx="8075613" cy="554038"/>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成果申报人</a:t>
            </a:r>
            <a:endParaRPr lang="en-US" altLang="zh-CN" sz="2000" b="1" dirty="0">
              <a:solidFill>
                <a:srgbClr val="C00000"/>
              </a:solidFill>
              <a:latin typeface="方正黑体简体" pitchFamily="65" charset="-122"/>
              <a:ea typeface="方正黑体简体" pitchFamily="65" charset="-122"/>
            </a:endParaRPr>
          </a:p>
        </p:txBody>
      </p:sp>
      <p:sp>
        <p:nvSpPr>
          <p:cNvPr id="53252"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3253"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3254"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3255"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3256"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3" name="矩形 12"/>
          <p:cNvSpPr/>
          <p:nvPr/>
        </p:nvSpPr>
        <p:spPr>
          <a:xfrm>
            <a:off x="925513" y="1781175"/>
            <a:ext cx="8105775" cy="10160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注册完成后，登录注册时留的邮箱，激活账号，并设置登录密码，就可以进行系统登录了。</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pic>
        <p:nvPicPr>
          <p:cNvPr id="53258" name="Picture 2"/>
          <p:cNvPicPr>
            <a:picLocks noChangeAspect="1"/>
          </p:cNvPicPr>
          <p:nvPr/>
        </p:nvPicPr>
        <p:blipFill>
          <a:blip r:embed="rId1"/>
          <a:stretch>
            <a:fillRect/>
          </a:stretch>
        </p:blipFill>
        <p:spPr>
          <a:xfrm>
            <a:off x="969963" y="2982913"/>
            <a:ext cx="8061325" cy="2655887"/>
          </a:xfrm>
          <a:prstGeom prst="rect">
            <a:avLst/>
          </a:prstGeom>
          <a:noFill/>
          <a:ln w="9525">
            <a:noFill/>
          </a:ln>
        </p:spPr>
      </p:pic>
      <p:sp>
        <p:nvSpPr>
          <p:cNvPr id="53259" name="Rectangle 2"/>
          <p:cNvSpPr txBox="1"/>
          <p:nvPr/>
        </p:nvSpPr>
        <p:spPr>
          <a:xfrm>
            <a:off x="6557963" y="598488"/>
            <a:ext cx="2830512"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sp>
        <p:nvSpPr>
          <p:cNvPr id="53260"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Rectangle 2"/>
          <p:cNvSpPr txBox="1"/>
          <p:nvPr/>
        </p:nvSpPr>
        <p:spPr>
          <a:xfrm>
            <a:off x="6289675" y="600075"/>
            <a:ext cx="3417888"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5299"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30725" name="矩形 5"/>
          <p:cNvSpPr>
            <a:spLocks noChangeArrowheads="1"/>
          </p:cNvSpPr>
          <p:nvPr/>
        </p:nvSpPr>
        <p:spPr bwMode="auto">
          <a:xfrm>
            <a:off x="968375" y="1219200"/>
            <a:ext cx="8075613"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100" b="1" i="0" u="none" strike="noStrike" kern="1200" cap="none" spc="0" normalizeH="0" baseline="0" noProof="0" dirty="0">
                <a:ln>
                  <a:noFill/>
                </a:ln>
                <a:solidFill>
                  <a:srgbClr val="000000"/>
                </a:solidFill>
                <a:effectLst/>
                <a:uLnTx/>
                <a:uFillTx/>
                <a:latin typeface="方正黑体简体" pitchFamily="65" charset="-122"/>
                <a:ea typeface="方正黑体简体" pitchFamily="65" charset="-122"/>
                <a:cs typeface="+mn-cs"/>
                <a:sym typeface="+mn-ea"/>
              </a:rPr>
              <a:t>二、用户登录</a:t>
            </a:r>
            <a:endParaRPr kumimoji="0" lang="en-US" altLang="zh-CN" sz="2100" b="1" i="0" u="none" strike="noStrike" kern="1200" cap="none" spc="0" normalizeH="0" baseline="0" noProof="0" dirty="0">
              <a:ln>
                <a:noFill/>
              </a:ln>
              <a:solidFill>
                <a:srgbClr val="000000"/>
              </a:solidFill>
              <a:effectLst/>
              <a:uLnTx/>
              <a:uFillTx/>
              <a:latin typeface="方正黑体简体" pitchFamily="65" charset="-122"/>
              <a:ea typeface="方正黑体简体" pitchFamily="65" charset="-122"/>
              <a:cs typeface="+mn-cs"/>
              <a:sym typeface="+mn-ea"/>
            </a:endParaRPr>
          </a:p>
          <a:p>
            <a:pPr marL="285750" marR="0" lvl="0" indent="-285750" algn="l" defTabSz="914400" rtl="0" eaLnBrk="0" fontAlgn="base" latinLnBrk="0" hangingPunct="0">
              <a:lnSpc>
                <a:spcPct val="150000"/>
              </a:lnSpc>
              <a:spcBef>
                <a:spcPct val="0"/>
              </a:spcBef>
              <a:spcAft>
                <a:spcPct val="0"/>
              </a:spcAft>
              <a:buClrTx/>
              <a:buSzTx/>
              <a:buFont typeface="Wingdings" panose="05000000000000000000" pitchFamily="2" charset="2"/>
              <a:buChar char="p"/>
              <a:defRPr/>
            </a:pPr>
            <a:r>
              <a:rPr kumimoji="0" lang="zh-CN" altLang="en-US" sz="2000" b="1" i="0" u="none" strike="noStrike" kern="1200" cap="none" spc="0" normalizeH="0" baseline="0" noProof="0" dirty="0" smtClean="0">
                <a:ln>
                  <a:noFill/>
                </a:ln>
                <a:solidFill>
                  <a:srgbClr val="C00000"/>
                </a:solidFill>
                <a:effectLst/>
                <a:uLnTx/>
                <a:uFillTx/>
                <a:latin typeface="方正黑体简体" pitchFamily="65" charset="-122"/>
                <a:ea typeface="方正黑体简体" pitchFamily="65" charset="-122"/>
                <a:cs typeface="+mn-cs"/>
                <a:sym typeface="+mn-ea"/>
              </a:rPr>
              <a:t>申报单位登录</a:t>
            </a:r>
            <a:endParaRPr kumimoji="0" lang="en-US" altLang="zh-CN" sz="2000" b="1" i="0" u="none" strike="noStrike" kern="1200" cap="none" spc="0" normalizeH="0" baseline="0" noProof="0" dirty="0" smtClean="0">
              <a:ln>
                <a:noFill/>
              </a:ln>
              <a:solidFill>
                <a:srgbClr val="C00000"/>
              </a:solidFill>
              <a:effectLst/>
              <a:uLnTx/>
              <a:uFillTx/>
              <a:latin typeface="方正黑体简体" pitchFamily="65" charset="-122"/>
              <a:ea typeface="方正黑体简体" pitchFamily="65" charset="-122"/>
              <a:cs typeface="+mn-cs"/>
              <a:sym typeface="+mn-ea"/>
            </a:endParaRPr>
          </a:p>
        </p:txBody>
      </p:sp>
      <p:sp>
        <p:nvSpPr>
          <p:cNvPr id="55301"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5302"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5303"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5304"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3" name="矩形 12"/>
          <p:cNvSpPr/>
          <p:nvPr/>
        </p:nvSpPr>
        <p:spPr>
          <a:xfrm>
            <a:off x="968375" y="2108200"/>
            <a:ext cx="8382000"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1</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、申报管理：查看</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和核对本</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单位申报的科技成果</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pic>
        <p:nvPicPr>
          <p:cNvPr id="55306" name="Picture 3"/>
          <p:cNvPicPr>
            <a:picLocks noChangeAspect="1"/>
          </p:cNvPicPr>
          <p:nvPr/>
        </p:nvPicPr>
        <p:blipFill>
          <a:blip r:embed="rId1"/>
          <a:stretch>
            <a:fillRect/>
          </a:stretch>
        </p:blipFill>
        <p:spPr>
          <a:xfrm>
            <a:off x="398463" y="2919413"/>
            <a:ext cx="4048125" cy="2665412"/>
          </a:xfrm>
          <a:prstGeom prst="rect">
            <a:avLst/>
          </a:prstGeom>
          <a:noFill/>
          <a:ln w="9525">
            <a:noFill/>
          </a:ln>
        </p:spPr>
      </p:pic>
      <p:sp>
        <p:nvSpPr>
          <p:cNvPr id="55307"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pic>
        <p:nvPicPr>
          <p:cNvPr id="55308" name="Picture 14"/>
          <p:cNvPicPr>
            <a:picLocks noChangeAspect="1"/>
          </p:cNvPicPr>
          <p:nvPr/>
        </p:nvPicPr>
        <p:blipFill>
          <a:blip r:embed="rId2"/>
          <a:stretch>
            <a:fillRect/>
          </a:stretch>
        </p:blipFill>
        <p:spPr>
          <a:xfrm>
            <a:off x="4089400" y="2857500"/>
            <a:ext cx="5467350" cy="2727325"/>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1"/>
          <p:cNvSpPr>
            <a:spLocks noGrp="1"/>
          </p:cNvSpPr>
          <p:nvPr>
            <p:ph type="ctrTitle"/>
          </p:nvPr>
        </p:nvSpPr>
        <p:spPr>
          <a:xfrm>
            <a:off x="755650" y="2130425"/>
            <a:ext cx="8569325" cy="1470025"/>
          </a:xfrm>
        </p:spPr>
        <p:txBody>
          <a:bodyPr anchor="ctr"/>
          <a:p>
            <a:endParaRPr lang="zh-CN" altLang="en-US"/>
          </a:p>
        </p:txBody>
      </p:sp>
      <p:pic>
        <p:nvPicPr>
          <p:cNvPr id="17410" name="图片 1"/>
          <p:cNvPicPr>
            <a:picLocks noChangeAspect="1"/>
          </p:cNvPicPr>
          <p:nvPr/>
        </p:nvPicPr>
        <p:blipFill>
          <a:blip r:embed="rId1"/>
          <a:stretch>
            <a:fillRect/>
          </a:stretch>
        </p:blipFill>
        <p:spPr>
          <a:xfrm>
            <a:off x="954088" y="1214438"/>
            <a:ext cx="8170862" cy="3957637"/>
          </a:xfrm>
          <a:prstGeom prst="rect">
            <a:avLst/>
          </a:prstGeom>
          <a:noFill/>
          <a:ln w="9525">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Rectangle 2"/>
          <p:cNvSpPr txBox="1"/>
          <p:nvPr/>
        </p:nvSpPr>
        <p:spPr>
          <a:xfrm>
            <a:off x="6289675" y="600075"/>
            <a:ext cx="3417888"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7347"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57348" name="矩形 5"/>
          <p:cNvSpPr/>
          <p:nvPr/>
        </p:nvSpPr>
        <p:spPr>
          <a:xfrm>
            <a:off x="968375" y="1219200"/>
            <a:ext cx="8075613" cy="500063"/>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申报单位登录</a:t>
            </a:r>
            <a:endParaRPr lang="en-US" altLang="zh-CN" sz="2000" b="1" dirty="0">
              <a:solidFill>
                <a:srgbClr val="C00000"/>
              </a:solidFill>
              <a:latin typeface="方正黑体简体" pitchFamily="65" charset="-122"/>
              <a:ea typeface="方正黑体简体" pitchFamily="65" charset="-122"/>
            </a:endParaRPr>
          </a:p>
        </p:txBody>
      </p:sp>
      <p:sp>
        <p:nvSpPr>
          <p:cNvPr id="57349"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7350"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7351"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3" name="矩形 12"/>
          <p:cNvSpPr/>
          <p:nvPr/>
        </p:nvSpPr>
        <p:spPr>
          <a:xfrm>
            <a:off x="925513" y="1738313"/>
            <a:ext cx="8382000"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2</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、系统管理：人员管理、个人信息维护、个人账号管理等。</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57353"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pic>
        <p:nvPicPr>
          <p:cNvPr id="57354" name="Picture 3"/>
          <p:cNvPicPr>
            <a:picLocks noChangeAspect="1"/>
          </p:cNvPicPr>
          <p:nvPr/>
        </p:nvPicPr>
        <p:blipFill>
          <a:blip r:embed="rId1"/>
          <a:stretch>
            <a:fillRect/>
          </a:stretch>
        </p:blipFill>
        <p:spPr>
          <a:xfrm>
            <a:off x="1154113" y="2292350"/>
            <a:ext cx="3581400" cy="2144713"/>
          </a:xfrm>
          <a:prstGeom prst="rect">
            <a:avLst/>
          </a:prstGeom>
          <a:noFill/>
          <a:ln w="9525">
            <a:noFill/>
          </a:ln>
        </p:spPr>
      </p:pic>
      <p:pic>
        <p:nvPicPr>
          <p:cNvPr id="57355" name="Picture 2"/>
          <p:cNvPicPr>
            <a:picLocks noChangeAspect="1"/>
          </p:cNvPicPr>
          <p:nvPr/>
        </p:nvPicPr>
        <p:blipFill>
          <a:blip r:embed="rId2"/>
          <a:stretch>
            <a:fillRect/>
          </a:stretch>
        </p:blipFill>
        <p:spPr>
          <a:xfrm>
            <a:off x="5006975" y="2260600"/>
            <a:ext cx="3776663" cy="2024063"/>
          </a:xfrm>
          <a:prstGeom prst="rect">
            <a:avLst/>
          </a:prstGeom>
          <a:noFill/>
          <a:ln w="9525">
            <a:noFill/>
          </a:ln>
        </p:spPr>
      </p:pic>
      <p:pic>
        <p:nvPicPr>
          <p:cNvPr id="57356" name="Picture 4"/>
          <p:cNvPicPr>
            <a:picLocks noChangeAspect="1"/>
          </p:cNvPicPr>
          <p:nvPr/>
        </p:nvPicPr>
        <p:blipFill>
          <a:blip r:embed="rId3"/>
          <a:stretch>
            <a:fillRect/>
          </a:stretch>
        </p:blipFill>
        <p:spPr>
          <a:xfrm>
            <a:off x="5040313" y="4525963"/>
            <a:ext cx="3743325" cy="2192337"/>
          </a:xfrm>
          <a:prstGeom prst="rect">
            <a:avLst/>
          </a:prstGeom>
          <a:noFill/>
          <a:ln w="9525">
            <a:noFill/>
          </a:ln>
        </p:spPr>
      </p:pic>
      <p:pic>
        <p:nvPicPr>
          <p:cNvPr id="57357" name="Picture 5"/>
          <p:cNvPicPr>
            <a:picLocks noChangeAspect="1"/>
          </p:cNvPicPr>
          <p:nvPr/>
        </p:nvPicPr>
        <p:blipFill>
          <a:blip r:embed="rId4"/>
          <a:stretch>
            <a:fillRect/>
          </a:stretch>
        </p:blipFill>
        <p:spPr>
          <a:xfrm>
            <a:off x="1154113" y="4548188"/>
            <a:ext cx="3581400" cy="2195512"/>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9394"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59395" name="矩形 5"/>
          <p:cNvSpPr/>
          <p:nvPr/>
        </p:nvSpPr>
        <p:spPr>
          <a:xfrm>
            <a:off x="955675" y="1304925"/>
            <a:ext cx="8075613" cy="554038"/>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成果申报人登录</a:t>
            </a:r>
            <a:endParaRPr lang="en-US" altLang="zh-CN" sz="2000" b="1" dirty="0">
              <a:solidFill>
                <a:srgbClr val="C00000"/>
              </a:solidFill>
              <a:latin typeface="方正黑体简体" pitchFamily="65" charset="-122"/>
              <a:ea typeface="方正黑体简体" pitchFamily="65" charset="-122"/>
            </a:endParaRPr>
          </a:p>
        </p:txBody>
      </p:sp>
      <p:sp>
        <p:nvSpPr>
          <p:cNvPr id="59396"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9397"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59398"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9399"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3" name="矩形 12"/>
          <p:cNvSpPr/>
          <p:nvPr/>
        </p:nvSpPr>
        <p:spPr>
          <a:xfrm>
            <a:off x="925513" y="1781175"/>
            <a:ext cx="8382000"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1</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、填写科技成果</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59401" name="Rectangle 2"/>
          <p:cNvSpPr txBox="1"/>
          <p:nvPr/>
        </p:nvSpPr>
        <p:spPr>
          <a:xfrm>
            <a:off x="6289675" y="600075"/>
            <a:ext cx="3417888"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sp>
        <p:nvSpPr>
          <p:cNvPr id="59402"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pic>
        <p:nvPicPr>
          <p:cNvPr id="59403" name="Picture 13"/>
          <p:cNvPicPr>
            <a:picLocks noChangeAspect="1"/>
          </p:cNvPicPr>
          <p:nvPr/>
        </p:nvPicPr>
        <p:blipFill>
          <a:blip r:embed="rId1"/>
          <a:stretch>
            <a:fillRect/>
          </a:stretch>
        </p:blipFill>
        <p:spPr>
          <a:xfrm>
            <a:off x="955675" y="2344738"/>
            <a:ext cx="8213725" cy="4013200"/>
          </a:xfrm>
          <a:prstGeom prst="rect">
            <a:avLst/>
          </a:prstGeom>
          <a:noFill/>
          <a:ln w="9525">
            <a:noFill/>
          </a:ln>
        </p:spPr>
      </p:pic>
      <p:sp>
        <p:nvSpPr>
          <p:cNvPr id="15" name="椭圆 14"/>
          <p:cNvSpPr/>
          <p:nvPr/>
        </p:nvSpPr>
        <p:spPr>
          <a:xfrm>
            <a:off x="1154113" y="3667125"/>
            <a:ext cx="1143000" cy="914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1442"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61443" name="矩形 5"/>
          <p:cNvSpPr/>
          <p:nvPr/>
        </p:nvSpPr>
        <p:spPr>
          <a:xfrm>
            <a:off x="955675" y="1304925"/>
            <a:ext cx="8075613" cy="554038"/>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成果申报人登录</a:t>
            </a:r>
            <a:endParaRPr lang="en-US" altLang="zh-CN" sz="2000" b="1" dirty="0">
              <a:solidFill>
                <a:srgbClr val="C00000"/>
              </a:solidFill>
              <a:latin typeface="方正黑体简体" pitchFamily="65" charset="-122"/>
              <a:ea typeface="方正黑体简体" pitchFamily="65" charset="-122"/>
            </a:endParaRPr>
          </a:p>
        </p:txBody>
      </p:sp>
      <p:sp>
        <p:nvSpPr>
          <p:cNvPr id="61444"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61445"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61446"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61447"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3" name="矩形 12"/>
          <p:cNvSpPr/>
          <p:nvPr/>
        </p:nvSpPr>
        <p:spPr>
          <a:xfrm>
            <a:off x="925513" y="1781175"/>
            <a:ext cx="8382000"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2</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、对已提交的成果查看工作进度</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、修改意见</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等；</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61449" name="Rectangle 2"/>
          <p:cNvSpPr txBox="1"/>
          <p:nvPr/>
        </p:nvSpPr>
        <p:spPr>
          <a:xfrm>
            <a:off x="6289675" y="600075"/>
            <a:ext cx="3417888"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sp>
        <p:nvSpPr>
          <p:cNvPr id="61450"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pic>
        <p:nvPicPr>
          <p:cNvPr id="61451" name="Picture 13"/>
          <p:cNvPicPr>
            <a:picLocks noChangeAspect="1"/>
          </p:cNvPicPr>
          <p:nvPr/>
        </p:nvPicPr>
        <p:blipFill>
          <a:blip r:embed="rId1"/>
          <a:stretch>
            <a:fillRect/>
          </a:stretch>
        </p:blipFill>
        <p:spPr>
          <a:xfrm>
            <a:off x="955675" y="2352675"/>
            <a:ext cx="8213725" cy="4013200"/>
          </a:xfrm>
          <a:prstGeom prst="rect">
            <a:avLst/>
          </a:prstGeom>
          <a:noFill/>
          <a:ln w="9525">
            <a:noFill/>
          </a:ln>
        </p:spPr>
      </p:pic>
      <p:sp>
        <p:nvSpPr>
          <p:cNvPr id="15" name="椭圆 14"/>
          <p:cNvSpPr/>
          <p:nvPr/>
        </p:nvSpPr>
        <p:spPr>
          <a:xfrm>
            <a:off x="6792913" y="5305425"/>
            <a:ext cx="762000" cy="104457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3490"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63491" name="矩形 5"/>
          <p:cNvSpPr/>
          <p:nvPr/>
        </p:nvSpPr>
        <p:spPr>
          <a:xfrm>
            <a:off x="955675" y="1304925"/>
            <a:ext cx="8075613" cy="554038"/>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成果申报人登录</a:t>
            </a:r>
            <a:endParaRPr lang="en-US" altLang="zh-CN" sz="2000" b="1" dirty="0">
              <a:solidFill>
                <a:srgbClr val="C00000"/>
              </a:solidFill>
              <a:latin typeface="方正黑体简体" pitchFamily="65" charset="-122"/>
              <a:ea typeface="方正黑体简体" pitchFamily="65" charset="-122"/>
            </a:endParaRPr>
          </a:p>
        </p:txBody>
      </p:sp>
      <p:sp>
        <p:nvSpPr>
          <p:cNvPr id="63492"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63493"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63494"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63495"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3" name="矩形 12"/>
          <p:cNvSpPr/>
          <p:nvPr/>
        </p:nvSpPr>
        <p:spPr>
          <a:xfrm>
            <a:off x="925513" y="1781175"/>
            <a:ext cx="8382000"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3</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、进行个人信息维护和账号管理。</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63497" name="Rectangle 2"/>
          <p:cNvSpPr txBox="1"/>
          <p:nvPr/>
        </p:nvSpPr>
        <p:spPr>
          <a:xfrm>
            <a:off x="6289675" y="600075"/>
            <a:ext cx="3417888"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sp>
        <p:nvSpPr>
          <p:cNvPr id="63498"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pic>
        <p:nvPicPr>
          <p:cNvPr id="63499" name="Picture 2"/>
          <p:cNvPicPr>
            <a:picLocks noChangeAspect="1"/>
          </p:cNvPicPr>
          <p:nvPr/>
        </p:nvPicPr>
        <p:blipFill>
          <a:blip r:embed="rId1"/>
          <a:stretch>
            <a:fillRect/>
          </a:stretch>
        </p:blipFill>
        <p:spPr>
          <a:xfrm>
            <a:off x="919163" y="2365375"/>
            <a:ext cx="7810500" cy="3711575"/>
          </a:xfrm>
          <a:prstGeom prst="rect">
            <a:avLst/>
          </a:prstGeom>
          <a:noFill/>
          <a:ln w="9525">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586"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67587"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67588"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67589"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67590"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67591"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3" name="矩形 12"/>
          <p:cNvSpPr/>
          <p:nvPr/>
        </p:nvSpPr>
        <p:spPr>
          <a:xfrm>
            <a:off x="603250" y="1293813"/>
            <a:ext cx="8382000" cy="500063"/>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a:t>
            </a: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1</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、成果申报人登录系统，点击“填写科技成果”；</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67593"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4-</a:t>
            </a:r>
            <a:r>
              <a:rPr lang="zh-CN" altLang="en-US" sz="2800" b="1" dirty="0">
                <a:latin typeface="方正姚体" panose="02010601030101010101" pitchFamily="2" charset="-122"/>
                <a:ea typeface="方正姚体" panose="02010601030101010101" pitchFamily="2" charset="-122"/>
              </a:rPr>
              <a:t>数据填报</a:t>
            </a:r>
            <a:endParaRPr lang="zh-CN" altLang="en-US" sz="2800" b="1" dirty="0">
              <a:latin typeface="方正姚体" panose="02010601030101010101" pitchFamily="2" charset="-122"/>
              <a:ea typeface="方正姚体" panose="02010601030101010101" pitchFamily="2" charset="-122"/>
            </a:endParaRPr>
          </a:p>
        </p:txBody>
      </p:sp>
      <p:pic>
        <p:nvPicPr>
          <p:cNvPr id="67594" name="Picture 3"/>
          <p:cNvPicPr>
            <a:picLocks noChangeAspect="1"/>
          </p:cNvPicPr>
          <p:nvPr/>
        </p:nvPicPr>
        <p:blipFill>
          <a:blip r:embed="rId1"/>
          <a:stretch>
            <a:fillRect/>
          </a:stretch>
        </p:blipFill>
        <p:spPr>
          <a:xfrm>
            <a:off x="836613" y="2236788"/>
            <a:ext cx="6281737" cy="3276600"/>
          </a:xfrm>
          <a:prstGeom prst="rect">
            <a:avLst/>
          </a:prstGeom>
          <a:noFill/>
          <a:ln w="9525">
            <a:noFill/>
          </a:ln>
        </p:spPr>
      </p:pic>
      <p:sp>
        <p:nvSpPr>
          <p:cNvPr id="17" name="椭圆 16"/>
          <p:cNvSpPr/>
          <p:nvPr/>
        </p:nvSpPr>
        <p:spPr>
          <a:xfrm>
            <a:off x="846138" y="3292475"/>
            <a:ext cx="1201738" cy="762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67596"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
        <p:nvSpPr>
          <p:cNvPr id="67597" name="矩形 2"/>
          <p:cNvSpPr/>
          <p:nvPr/>
        </p:nvSpPr>
        <p:spPr>
          <a:xfrm>
            <a:off x="7326313" y="3008313"/>
            <a:ext cx="2209800" cy="1708150"/>
          </a:xfrm>
          <a:prstGeom prst="rect">
            <a:avLst/>
          </a:prstGeom>
          <a:noFill/>
          <a:ln w="9525">
            <a:noFill/>
          </a:ln>
        </p:spPr>
        <p:txBody>
          <a:bodyPr anchor="t">
            <a:spAutoFit/>
          </a:bodyPr>
          <a:p>
            <a:pPr marL="285750" indent="-285750" eaLnBrk="0" hangingPunct="0">
              <a:lnSpc>
                <a:spcPct val="150000"/>
              </a:lnSpc>
              <a:buChar char="•"/>
            </a:pPr>
            <a:r>
              <a:rPr lang="zh-CN" altLang="zh-CN" sz="1400" dirty="0">
                <a:latin typeface="微软雅黑" panose="020B0503020204020204" pitchFamily="34" charset="-122"/>
                <a:ea typeface="微软雅黑" panose="020B0503020204020204" pitchFamily="34" charset="-122"/>
              </a:rPr>
              <a:t>两个或两个以上完成人（单位）共同完成的科技成果，由第一完成人（单位）负责提交申请。</a:t>
            </a:r>
            <a:endParaRPr lang="zh-CN" altLang="zh-CN" sz="1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9633" name="Picture 3"/>
          <p:cNvPicPr>
            <a:picLocks noChangeAspect="1"/>
          </p:cNvPicPr>
          <p:nvPr/>
        </p:nvPicPr>
        <p:blipFill>
          <a:blip r:embed="rId1"/>
          <a:stretch>
            <a:fillRect/>
          </a:stretch>
        </p:blipFill>
        <p:spPr>
          <a:xfrm>
            <a:off x="4325938" y="3983038"/>
            <a:ext cx="5427662" cy="2493962"/>
          </a:xfrm>
          <a:prstGeom prst="rect">
            <a:avLst/>
          </a:prstGeom>
          <a:noFill/>
          <a:ln w="9525">
            <a:noFill/>
          </a:ln>
        </p:spPr>
      </p:pic>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9635"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69636"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69637"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69638"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69639"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69640"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3" name="矩形 12"/>
          <p:cNvSpPr/>
          <p:nvPr/>
        </p:nvSpPr>
        <p:spPr>
          <a:xfrm>
            <a:off x="955675" y="1293813"/>
            <a:ext cx="8382000"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2</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、点击“新增科技成果”，选择正确的成果类型进行登记填写；</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69642"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4-</a:t>
            </a:r>
            <a:r>
              <a:rPr lang="zh-CN" altLang="en-US" sz="2800" b="1" dirty="0">
                <a:latin typeface="方正姚体" panose="02010601030101010101" pitchFamily="2" charset="-122"/>
                <a:ea typeface="方正姚体" panose="02010601030101010101" pitchFamily="2" charset="-122"/>
              </a:rPr>
              <a:t>数据填报</a:t>
            </a:r>
            <a:endParaRPr lang="zh-CN" altLang="en-US" sz="2800" b="1" dirty="0">
              <a:latin typeface="方正姚体" panose="02010601030101010101" pitchFamily="2" charset="-122"/>
              <a:ea typeface="方正姚体" panose="02010601030101010101" pitchFamily="2" charset="-122"/>
            </a:endParaRPr>
          </a:p>
        </p:txBody>
      </p:sp>
      <p:grpSp>
        <p:nvGrpSpPr>
          <p:cNvPr id="69643" name="组合 3"/>
          <p:cNvGrpSpPr/>
          <p:nvPr/>
        </p:nvGrpSpPr>
        <p:grpSpPr>
          <a:xfrm>
            <a:off x="457200" y="2330450"/>
            <a:ext cx="5319713" cy="2012950"/>
            <a:chOff x="404565" y="1973289"/>
            <a:chExt cx="6464499" cy="2743174"/>
          </a:xfrm>
        </p:grpSpPr>
        <p:pic>
          <p:nvPicPr>
            <p:cNvPr id="69644" name="Picture 2"/>
            <p:cNvPicPr>
              <a:picLocks noChangeAspect="1"/>
            </p:cNvPicPr>
            <p:nvPr/>
          </p:nvPicPr>
          <p:blipFill>
            <a:blip r:embed="rId2"/>
            <a:stretch>
              <a:fillRect/>
            </a:stretch>
          </p:blipFill>
          <p:spPr>
            <a:xfrm>
              <a:off x="404565" y="1973289"/>
              <a:ext cx="6464499" cy="2743174"/>
            </a:xfrm>
            <a:prstGeom prst="rect">
              <a:avLst/>
            </a:prstGeom>
            <a:noFill/>
            <a:ln w="9525">
              <a:noFill/>
            </a:ln>
          </p:spPr>
        </p:pic>
        <p:sp>
          <p:nvSpPr>
            <p:cNvPr id="17" name="椭圆 16"/>
            <p:cNvSpPr/>
            <p:nvPr/>
          </p:nvSpPr>
          <p:spPr>
            <a:xfrm>
              <a:off x="5667218" y="2743455"/>
              <a:ext cx="1201846" cy="76151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grpSp>
      <p:sp>
        <p:nvSpPr>
          <p:cNvPr id="16" name="椭圆 15"/>
          <p:cNvSpPr/>
          <p:nvPr/>
        </p:nvSpPr>
        <p:spPr>
          <a:xfrm>
            <a:off x="4165600" y="5562600"/>
            <a:ext cx="1749425" cy="914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69647"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681" name="Picture 4"/>
          <p:cNvPicPr>
            <a:picLocks noChangeAspect="1"/>
          </p:cNvPicPr>
          <p:nvPr/>
        </p:nvPicPr>
        <p:blipFill>
          <a:blip r:embed="rId1"/>
          <a:stretch>
            <a:fillRect/>
          </a:stretch>
        </p:blipFill>
        <p:spPr>
          <a:xfrm>
            <a:off x="2052638" y="2770188"/>
            <a:ext cx="6340475" cy="3748087"/>
          </a:xfrm>
          <a:prstGeom prst="rect">
            <a:avLst/>
          </a:prstGeom>
          <a:noFill/>
          <a:ln w="9525">
            <a:noFill/>
          </a:ln>
        </p:spPr>
      </p:pic>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1683"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71684"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1685"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1686"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71687"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1688"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3" name="矩形 12"/>
          <p:cNvSpPr/>
          <p:nvPr/>
        </p:nvSpPr>
        <p:spPr>
          <a:xfrm>
            <a:off x="922338" y="1293813"/>
            <a:ext cx="8039100" cy="1476375"/>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3</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、选择好成果类型后，进入成果登记表页面，按照要求填写成果相关信息，</a:t>
            </a: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表示必填项</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为了防止在填写时丢失信息，请经常按</a:t>
            </a: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保存</a:t>
            </a: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按钮</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71690"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4-</a:t>
            </a:r>
            <a:r>
              <a:rPr lang="zh-CN" altLang="en-US" sz="2800" b="1" dirty="0">
                <a:latin typeface="方正姚体" panose="02010601030101010101" pitchFamily="2" charset="-122"/>
                <a:ea typeface="方正姚体" panose="02010601030101010101" pitchFamily="2" charset="-122"/>
              </a:rPr>
              <a:t>数据填报</a:t>
            </a:r>
            <a:endParaRPr lang="zh-CN" altLang="en-US" sz="2800" b="1" dirty="0">
              <a:latin typeface="方正姚体" panose="02010601030101010101" pitchFamily="2" charset="-122"/>
              <a:ea typeface="方正姚体" panose="02010601030101010101" pitchFamily="2" charset="-122"/>
            </a:endParaRPr>
          </a:p>
        </p:txBody>
      </p:sp>
      <p:sp>
        <p:nvSpPr>
          <p:cNvPr id="18" name="椭圆 17"/>
          <p:cNvSpPr/>
          <p:nvPr/>
        </p:nvSpPr>
        <p:spPr>
          <a:xfrm>
            <a:off x="2297113" y="4094163"/>
            <a:ext cx="581025" cy="254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71692"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3730"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73731"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3732"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3733"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73734"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3" name="矩形 12"/>
          <p:cNvSpPr/>
          <p:nvPr/>
        </p:nvSpPr>
        <p:spPr>
          <a:xfrm>
            <a:off x="955675" y="1293813"/>
            <a:ext cx="8382000"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4</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、附件材料上传，点击“需提交材料”，将纸质材料扫描后进行上传；</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73736"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4-</a:t>
            </a:r>
            <a:r>
              <a:rPr lang="zh-CN" altLang="en-US" sz="2800" b="1" dirty="0">
                <a:latin typeface="方正姚体" panose="02010601030101010101" pitchFamily="2" charset="-122"/>
                <a:ea typeface="方正姚体" panose="02010601030101010101" pitchFamily="2" charset="-122"/>
              </a:rPr>
              <a:t>数据填报</a:t>
            </a:r>
            <a:endParaRPr lang="zh-CN" altLang="en-US" sz="2800" b="1" dirty="0">
              <a:latin typeface="方正姚体" panose="02010601030101010101" pitchFamily="2" charset="-122"/>
              <a:ea typeface="方正姚体" panose="02010601030101010101" pitchFamily="2" charset="-122"/>
            </a:endParaRPr>
          </a:p>
        </p:txBody>
      </p:sp>
      <p:pic>
        <p:nvPicPr>
          <p:cNvPr id="73737" name="Picture 2"/>
          <p:cNvPicPr>
            <a:picLocks noChangeAspect="1"/>
          </p:cNvPicPr>
          <p:nvPr/>
        </p:nvPicPr>
        <p:blipFill>
          <a:blip r:embed="rId1"/>
          <a:stretch>
            <a:fillRect/>
          </a:stretch>
        </p:blipFill>
        <p:spPr>
          <a:xfrm>
            <a:off x="4330700" y="2133600"/>
            <a:ext cx="5197475" cy="3352800"/>
          </a:xfrm>
          <a:prstGeom prst="rect">
            <a:avLst/>
          </a:prstGeom>
          <a:noFill/>
          <a:ln w="9525">
            <a:noFill/>
          </a:ln>
        </p:spPr>
      </p:pic>
      <p:sp>
        <p:nvSpPr>
          <p:cNvPr id="12" name="椭圆 11"/>
          <p:cNvSpPr/>
          <p:nvPr/>
        </p:nvSpPr>
        <p:spPr>
          <a:xfrm>
            <a:off x="5573713" y="4124325"/>
            <a:ext cx="1020763" cy="4000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73739" name="矩形 3"/>
          <p:cNvSpPr/>
          <p:nvPr/>
        </p:nvSpPr>
        <p:spPr>
          <a:xfrm>
            <a:off x="992188" y="2408238"/>
            <a:ext cx="3182937" cy="868362"/>
          </a:xfrm>
          <a:prstGeom prst="rect">
            <a:avLst/>
          </a:prstGeom>
          <a:noFill/>
          <a:ln w="9525">
            <a:noFill/>
          </a:ln>
        </p:spPr>
        <p:txBody>
          <a:bodyPr anchor="t">
            <a:spAutoFit/>
          </a:bodyPr>
          <a:p>
            <a:pPr marL="285750" indent="-285750" eaLnBrk="0" hangingPunct="0">
              <a:lnSpc>
                <a:spcPct val="120000"/>
              </a:lnSpc>
              <a:buFont typeface="Wingdings" panose="05000000000000000000" pitchFamily="2" charset="2"/>
              <a:buChar char="l"/>
            </a:pPr>
            <a:r>
              <a:rPr lang="zh-CN" altLang="en-US" sz="1400" dirty="0">
                <a:latin typeface="微软雅黑" panose="020B0503020204020204" pitchFamily="34" charset="-122"/>
                <a:ea typeface="微软雅黑" panose="020B0503020204020204" pitchFamily="34" charset="-122"/>
              </a:rPr>
              <a:t>基础理论成果：项目验收意见或论文、学术专著（需本单位学术部门的评价意见）等</a:t>
            </a:r>
            <a:endParaRPr lang="zh-CN" altLang="en-US" sz="1400" dirty="0">
              <a:latin typeface="微软雅黑" panose="020B0503020204020204" pitchFamily="34" charset="-122"/>
              <a:ea typeface="微软雅黑" panose="020B0503020204020204" pitchFamily="34" charset="-122"/>
            </a:endParaRPr>
          </a:p>
        </p:txBody>
      </p:sp>
      <p:sp>
        <p:nvSpPr>
          <p:cNvPr id="73740" name="矩形 4"/>
          <p:cNvSpPr/>
          <p:nvPr/>
        </p:nvSpPr>
        <p:spPr>
          <a:xfrm>
            <a:off x="974725" y="3419475"/>
            <a:ext cx="3286125" cy="1127125"/>
          </a:xfrm>
          <a:prstGeom prst="rect">
            <a:avLst/>
          </a:prstGeom>
          <a:noFill/>
          <a:ln w="9525">
            <a:noFill/>
          </a:ln>
        </p:spPr>
        <p:txBody>
          <a:bodyPr anchor="t">
            <a:spAutoFit/>
          </a:bodyPr>
          <a:p>
            <a:pPr marL="285750" indent="-285750" eaLnBrk="0" hangingPunct="0">
              <a:lnSpc>
                <a:spcPct val="120000"/>
              </a:lnSpc>
              <a:buFont typeface="Wingdings" panose="05000000000000000000" pitchFamily="2" charset="2"/>
              <a:buChar char="l"/>
            </a:pPr>
            <a:r>
              <a:rPr lang="zh-CN" altLang="en-US" sz="1400" dirty="0">
                <a:latin typeface="微软雅黑" panose="020B0503020204020204" pitchFamily="34" charset="-122"/>
                <a:ea typeface="微软雅黑" panose="020B0503020204020204" pitchFamily="34" charset="-122"/>
              </a:rPr>
              <a:t>应用技术成果：项目验收意见、或知识产权证明（专利证书等）、或新产品证书、或第三方科技服务机构评价意见等。</a:t>
            </a:r>
            <a:endParaRPr lang="zh-CN" altLang="en-US" sz="1400" dirty="0">
              <a:latin typeface="微软雅黑" panose="020B0503020204020204" pitchFamily="34" charset="-122"/>
              <a:ea typeface="微软雅黑" panose="020B0503020204020204" pitchFamily="34" charset="-122"/>
            </a:endParaRPr>
          </a:p>
        </p:txBody>
      </p:sp>
      <p:sp>
        <p:nvSpPr>
          <p:cNvPr id="15" name="椭圆 14"/>
          <p:cNvSpPr/>
          <p:nvPr/>
        </p:nvSpPr>
        <p:spPr>
          <a:xfrm>
            <a:off x="8664575" y="5181600"/>
            <a:ext cx="1022350" cy="4000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73742" name="矩形 1"/>
          <p:cNvSpPr/>
          <p:nvPr/>
        </p:nvSpPr>
        <p:spPr>
          <a:xfrm>
            <a:off x="925513" y="4697413"/>
            <a:ext cx="3238500" cy="307975"/>
          </a:xfrm>
          <a:prstGeom prst="rect">
            <a:avLst/>
          </a:prstGeom>
          <a:noFill/>
          <a:ln w="9525">
            <a:noFill/>
          </a:ln>
        </p:spPr>
        <p:txBody>
          <a:bodyPr anchor="t">
            <a:spAutoFit/>
          </a:bodyPr>
          <a:p>
            <a:pPr marL="285750" indent="-285750" eaLnBrk="0" hangingPunct="0">
              <a:buFont typeface="Wingdings" panose="05000000000000000000" pitchFamily="2" charset="2"/>
              <a:buChar char="l"/>
            </a:pPr>
            <a:r>
              <a:rPr lang="zh-CN" altLang="zh-CN" sz="1400" dirty="0">
                <a:latin typeface="微软雅黑" panose="020B0503020204020204" pitchFamily="34" charset="-122"/>
                <a:ea typeface="微软雅黑" panose="020B0503020204020204" pitchFamily="34" charset="-122"/>
              </a:rPr>
              <a:t>软科学研究成果：</a:t>
            </a:r>
            <a:r>
              <a:rPr lang="zh-CN" altLang="en-US" sz="1400" dirty="0">
                <a:latin typeface="微软雅黑" panose="020B0503020204020204" pitchFamily="34" charset="-122"/>
                <a:ea typeface="微软雅黑" panose="020B0503020204020204" pitchFamily="34" charset="-122"/>
              </a:rPr>
              <a:t>项目验收意见等</a:t>
            </a:r>
            <a:endParaRPr lang="zh-CN" altLang="en-US" sz="1400" dirty="0">
              <a:latin typeface="微软雅黑" panose="020B0503020204020204" pitchFamily="34" charset="-122"/>
              <a:ea typeface="微软雅黑" panose="020B0503020204020204" pitchFamily="34" charset="-122"/>
            </a:endParaRPr>
          </a:p>
        </p:txBody>
      </p:sp>
      <p:sp>
        <p:nvSpPr>
          <p:cNvPr id="73743"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
        <p:nvSpPr>
          <p:cNvPr id="73744" name="矩形 2"/>
          <p:cNvSpPr/>
          <p:nvPr/>
        </p:nvSpPr>
        <p:spPr>
          <a:xfrm>
            <a:off x="1012825" y="5802313"/>
            <a:ext cx="8267700" cy="369887"/>
          </a:xfrm>
          <a:prstGeom prst="rect">
            <a:avLst/>
          </a:prstGeom>
          <a:noFill/>
          <a:ln w="9525">
            <a:noFill/>
          </a:ln>
        </p:spPr>
        <p:txBody>
          <a:bodyPr anchor="t">
            <a:spAutoFit/>
          </a:bodyPr>
          <a:p>
            <a:pPr eaLnBrk="0" hangingPunct="0"/>
            <a:r>
              <a:rPr lang="zh-CN" altLang="en-US" b="1" dirty="0">
                <a:latin typeface="Mangal" panose="02040503050203030202" pitchFamily="18" charset="0"/>
                <a:ea typeface="宋体" panose="02010600030101010101" pitchFamily="2" charset="-122"/>
              </a:rPr>
              <a:t> </a:t>
            </a:r>
            <a:r>
              <a:rPr lang="zh-CN" altLang="en-US" b="1" dirty="0">
                <a:latin typeface="Arial" panose="020B0604020202020204" pitchFamily="34" charset="0"/>
                <a:ea typeface="宋体" panose="02010600030101010101" pitchFamily="2" charset="-122"/>
              </a:rPr>
              <a:t>承担科技厅计划的项目附件可以先上传专家验收意见和专家委员会名单。</a:t>
            </a:r>
            <a:endParaRPr lang="zh-CN" altLang="en-US" b="1" dirty="0">
              <a:latin typeface="Arial" panose="020B0604020202020204" pitchFamily="34" charset="0"/>
              <a:ea typeface="宋体" panose="0201060003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5777" name="Picture 3"/>
          <p:cNvPicPr>
            <a:picLocks noChangeAspect="1"/>
          </p:cNvPicPr>
          <p:nvPr/>
        </p:nvPicPr>
        <p:blipFill>
          <a:blip r:embed="rId1"/>
          <a:stretch>
            <a:fillRect/>
          </a:stretch>
        </p:blipFill>
        <p:spPr>
          <a:xfrm>
            <a:off x="1685925" y="2324100"/>
            <a:ext cx="6230938" cy="3817938"/>
          </a:xfrm>
          <a:prstGeom prst="rect">
            <a:avLst/>
          </a:prstGeom>
          <a:noFill/>
          <a:ln w="9525">
            <a:noFill/>
          </a:ln>
        </p:spPr>
      </p:pic>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5779"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75780"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5781"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5782"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75783"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5784"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3" name="矩形 12"/>
          <p:cNvSpPr/>
          <p:nvPr/>
        </p:nvSpPr>
        <p:spPr>
          <a:xfrm>
            <a:off x="925513" y="1293813"/>
            <a:ext cx="8005763" cy="10160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5</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、成果信息填写完成后，点击“填写检查”，根据提示信息进行修改完善，请确认检查无误后才可提交；</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75786"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4-</a:t>
            </a:r>
            <a:r>
              <a:rPr lang="zh-CN" altLang="en-US" sz="2800" b="1" dirty="0">
                <a:latin typeface="方正姚体" panose="02010601030101010101" pitchFamily="2" charset="-122"/>
                <a:ea typeface="方正姚体" panose="02010601030101010101" pitchFamily="2" charset="-122"/>
              </a:rPr>
              <a:t>数据填报</a:t>
            </a:r>
            <a:endParaRPr lang="zh-CN" altLang="en-US" sz="2800" b="1" dirty="0">
              <a:latin typeface="方正姚体" panose="02010601030101010101" pitchFamily="2" charset="-122"/>
              <a:ea typeface="方正姚体" panose="02010601030101010101" pitchFamily="2" charset="-122"/>
            </a:endParaRPr>
          </a:p>
        </p:txBody>
      </p:sp>
      <p:sp>
        <p:nvSpPr>
          <p:cNvPr id="15" name="椭圆 14"/>
          <p:cNvSpPr/>
          <p:nvPr/>
        </p:nvSpPr>
        <p:spPr>
          <a:xfrm>
            <a:off x="7046913" y="4054475"/>
            <a:ext cx="1020763" cy="4000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75788"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7826"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77827"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7828"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7829"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77830"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7831"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3" name="矩形 12"/>
          <p:cNvSpPr/>
          <p:nvPr/>
        </p:nvSpPr>
        <p:spPr>
          <a:xfrm>
            <a:off x="925513" y="1293813"/>
            <a:ext cx="8005763" cy="10160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6</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、成果信息提交后，会显示“科技成果提交成功”页面，数据填报工作完成。</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77833"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4-</a:t>
            </a:r>
            <a:r>
              <a:rPr lang="zh-CN" altLang="en-US" sz="2800" b="1" dirty="0">
                <a:latin typeface="方正姚体" panose="02010601030101010101" pitchFamily="2" charset="-122"/>
                <a:ea typeface="方正姚体" panose="02010601030101010101" pitchFamily="2" charset="-122"/>
              </a:rPr>
              <a:t>数据填报</a:t>
            </a:r>
            <a:endParaRPr lang="zh-CN" altLang="en-US" sz="2800" b="1" dirty="0">
              <a:latin typeface="方正姚体" panose="02010601030101010101" pitchFamily="2" charset="-122"/>
              <a:ea typeface="方正姚体" panose="02010601030101010101" pitchFamily="2" charset="-122"/>
            </a:endParaRPr>
          </a:p>
        </p:txBody>
      </p:sp>
      <p:sp>
        <p:nvSpPr>
          <p:cNvPr id="77834"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pic>
        <p:nvPicPr>
          <p:cNvPr id="77835" name="Picture 2"/>
          <p:cNvPicPr>
            <a:picLocks noChangeAspect="1"/>
          </p:cNvPicPr>
          <p:nvPr/>
        </p:nvPicPr>
        <p:blipFill>
          <a:blip r:embed="rId1"/>
          <a:stretch>
            <a:fillRect/>
          </a:stretch>
        </p:blipFill>
        <p:spPr>
          <a:xfrm>
            <a:off x="1687513" y="2438400"/>
            <a:ext cx="7118350" cy="3883025"/>
          </a:xfrm>
          <a:prstGeom prst="rect">
            <a:avLst/>
          </a:prstGeom>
          <a:noFill/>
          <a:ln w="9525">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4164013" y="1681163"/>
            <a:ext cx="1495425" cy="4476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rgbClr val="FFC000"/>
              </a:solidFill>
              <a:effectLst/>
              <a:uLnTx/>
              <a:uFillTx/>
              <a:latin typeface="+mn-lt"/>
              <a:ea typeface="+mn-ea"/>
              <a:cs typeface="+mn-cs"/>
            </a:endParaRPr>
          </a:p>
        </p:txBody>
      </p:sp>
      <p:sp>
        <p:nvSpPr>
          <p:cNvPr id="18434" name="Rectangle 2"/>
          <p:cNvSpPr txBox="1"/>
          <p:nvPr/>
        </p:nvSpPr>
        <p:spPr>
          <a:xfrm>
            <a:off x="6335713" y="520700"/>
            <a:ext cx="3417887" cy="381000"/>
          </a:xfrm>
          <a:prstGeom prst="rect">
            <a:avLst/>
          </a:prstGeom>
          <a:noFill/>
          <a:ln w="9525">
            <a:noFill/>
          </a:ln>
        </p:spPr>
        <p:txBody>
          <a:bodyPr anchor="ctr"/>
          <a:p>
            <a:pPr algn="ctr"/>
            <a:r>
              <a:rPr lang="zh-CN" altLang="en-US" sz="2800" b="1" dirty="0">
                <a:latin typeface="方正姚体" panose="02010601030101010101" pitchFamily="2" charset="-122"/>
                <a:ea typeface="方正姚体" panose="02010601030101010101" pitchFamily="2" charset="-122"/>
              </a:rPr>
              <a:t>主 要 内 容</a:t>
            </a:r>
            <a:endParaRPr lang="zh-CN" altLang="en-US" sz="2800" b="1" dirty="0">
              <a:latin typeface="方正姚体" panose="02010601030101010101" pitchFamily="2" charset="-122"/>
              <a:ea typeface="方正姚体" panose="02010601030101010101" pitchFamily="2" charset="-122"/>
            </a:endParaRPr>
          </a:p>
        </p:txBody>
      </p:sp>
      <p:cxnSp>
        <p:nvCxnSpPr>
          <p:cNvPr id="4" name="直接连接符 3"/>
          <p:cNvCxnSpPr/>
          <p:nvPr/>
        </p:nvCxnSpPr>
        <p:spPr>
          <a:xfrm>
            <a:off x="955675" y="1014413"/>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8436" name="Group 3"/>
          <p:cNvGrpSpPr/>
          <p:nvPr/>
        </p:nvGrpSpPr>
        <p:grpSpPr>
          <a:xfrm>
            <a:off x="2347913" y="1636713"/>
            <a:ext cx="5222875" cy="609600"/>
            <a:chOff x="1152" y="1275"/>
            <a:chExt cx="3408" cy="419"/>
          </a:xfrm>
        </p:grpSpPr>
        <p:grpSp>
          <p:nvGrpSpPr>
            <p:cNvPr id="18437" name="Group 4"/>
            <p:cNvGrpSpPr/>
            <p:nvPr/>
          </p:nvGrpSpPr>
          <p:grpSpPr>
            <a:xfrm>
              <a:off x="1152" y="1275"/>
              <a:ext cx="480" cy="419"/>
              <a:chOff x="1110" y="2656"/>
              <a:chExt cx="1549" cy="1351"/>
            </a:xfrm>
          </p:grpSpPr>
          <p:sp>
            <p:nvSpPr>
              <p:cNvPr id="18438" name="AutoShape 5"/>
              <p:cNvSpPr/>
              <p:nvPr/>
            </p:nvSpPr>
            <p:spPr>
              <a:xfrm>
                <a:off x="1123" y="2679"/>
                <a:ext cx="1536" cy="1328"/>
              </a:xfrm>
              <a:prstGeom prst="hexagon">
                <a:avLst>
                  <a:gd name="adj" fmla="val 28915"/>
                  <a:gd name="vf" fmla="val 115470"/>
                </a:avLst>
              </a:prstGeom>
              <a:solidFill>
                <a:srgbClr val="808080"/>
              </a:solidFill>
              <a:ln w="9525">
                <a:noFill/>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sp>
            <p:nvSpPr>
              <p:cNvPr id="18439" name="AutoShape 6"/>
              <p:cNvSpPr/>
              <p:nvPr/>
            </p:nvSpPr>
            <p:spPr>
              <a:xfrm>
                <a:off x="1110"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sp>
            <p:nvSpPr>
              <p:cNvPr id="18440" name="AutoShape 7"/>
              <p:cNvSpPr/>
              <p:nvPr/>
            </p:nvSpPr>
            <p:spPr>
              <a:xfrm>
                <a:off x="1200" y="2737"/>
                <a:ext cx="1349" cy="1167"/>
              </a:xfrm>
              <a:prstGeom prst="hexagon">
                <a:avLst>
                  <a:gd name="adj" fmla="val 28893"/>
                  <a:gd name="vf" fmla="val 115470"/>
                </a:avLst>
              </a:prstGeom>
              <a:solidFill>
                <a:srgbClr val="0070C0"/>
              </a:solidFill>
              <a:ln w="9525" cap="flat" cmpd="sng">
                <a:solidFill>
                  <a:schemeClr val="tx1"/>
                </a:solidFill>
                <a:prstDash val="solid"/>
                <a:miter/>
                <a:headEnd type="none" w="med" len="med"/>
                <a:tailEnd type="none" w="med" len="med"/>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grpSp>
        <p:sp>
          <p:nvSpPr>
            <p:cNvPr id="26" name="Line 8"/>
            <p:cNvSpPr>
              <a:spLocks noChangeShapeType="1"/>
            </p:cNvSpPr>
            <p:nvPr/>
          </p:nvSpPr>
          <p:spPr bwMode="auto">
            <a:xfrm>
              <a:off x="1536" y="1659"/>
              <a:ext cx="3024" cy="0"/>
            </a:xfrm>
            <a:prstGeom prst="line">
              <a:avLst/>
            </a:prstGeom>
            <a:noFill/>
            <a:ln w="25400">
              <a:solidFill>
                <a:schemeClr val="bg1">
                  <a:lumMod val="50000"/>
                </a:schemeClr>
              </a:solidFill>
              <a:prstDash val="sysDot"/>
              <a:round/>
              <a:tailEnd type="oval" w="med" len="med"/>
            </a:ln>
          </p:spPr>
          <p:txBody>
            <a:bodyPr wrap="none"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442" name="Text Box 9"/>
            <p:cNvSpPr txBox="1"/>
            <p:nvPr/>
          </p:nvSpPr>
          <p:spPr>
            <a:xfrm>
              <a:off x="2430" y="1332"/>
              <a:ext cx="790" cy="275"/>
            </a:xfrm>
            <a:prstGeom prst="rect">
              <a:avLst/>
            </a:prstGeom>
            <a:noFill/>
            <a:ln w="9525">
              <a:noFill/>
            </a:ln>
          </p:spPr>
          <p:txBody>
            <a:bodyPr wrap="none" anchor="t">
              <a:spAutoFit/>
            </a:bodyPr>
            <a:p>
              <a:pPr eaLnBrk="0" hangingPunct="0"/>
              <a:r>
                <a:rPr lang="zh-CN" altLang="en-US" sz="2000" b="1" dirty="0">
                  <a:solidFill>
                    <a:schemeClr val="tx2"/>
                  </a:solidFill>
                  <a:latin typeface="微软雅黑" panose="020B0503020204020204" pitchFamily="34" charset="-122"/>
                  <a:ea typeface="微软雅黑" panose="020B0503020204020204" pitchFamily="34" charset="-122"/>
                </a:rPr>
                <a:t>登记范围</a:t>
              </a:r>
              <a:endParaRPr lang="zh-CN" altLang="en-US" sz="2000" b="1" dirty="0">
                <a:solidFill>
                  <a:schemeClr val="tx2"/>
                </a:solidFill>
                <a:latin typeface="微软雅黑" panose="020B0503020204020204" pitchFamily="34" charset="-122"/>
                <a:ea typeface="微软雅黑" panose="020B0503020204020204" pitchFamily="34" charset="-122"/>
              </a:endParaRPr>
            </a:p>
          </p:txBody>
        </p:sp>
        <p:sp>
          <p:nvSpPr>
            <p:cNvPr id="18443" name="Text Box 10"/>
            <p:cNvSpPr txBox="1"/>
            <p:nvPr/>
          </p:nvSpPr>
          <p:spPr>
            <a:xfrm>
              <a:off x="1281" y="1337"/>
              <a:ext cx="214" cy="275"/>
            </a:xfrm>
            <a:prstGeom prst="rect">
              <a:avLst/>
            </a:prstGeom>
            <a:noFill/>
            <a:ln w="9525">
              <a:noFill/>
            </a:ln>
          </p:spPr>
          <p:txBody>
            <a:bodyPr wrap="none" anchor="t">
              <a:spAutoFit/>
            </a:bodyPr>
            <a:p>
              <a:pPr algn="ctr" eaLnBrk="0" hangingPunct="0"/>
              <a:r>
                <a:rPr lang="en-US" altLang="zh-CN" sz="2000" b="1" dirty="0">
                  <a:solidFill>
                    <a:schemeClr val="bg1"/>
                  </a:solidFill>
                  <a:latin typeface="Arial" panose="020B0604020202020204" pitchFamily="34" charset="0"/>
                  <a:ea typeface="宋体" panose="02010600030101010101" pitchFamily="2" charset="-122"/>
                </a:rPr>
                <a:t>1</a:t>
              </a:r>
              <a:endParaRPr lang="en-US" altLang="zh-CN" sz="2000" b="1" dirty="0">
                <a:solidFill>
                  <a:schemeClr val="bg1"/>
                </a:solidFill>
                <a:latin typeface="Arial" panose="020B0604020202020204" pitchFamily="34" charset="0"/>
                <a:ea typeface="宋体" panose="02010600030101010101" pitchFamily="2" charset="-122"/>
              </a:endParaRPr>
            </a:p>
          </p:txBody>
        </p:sp>
      </p:grpSp>
      <p:grpSp>
        <p:nvGrpSpPr>
          <p:cNvPr id="18444" name="Group 19"/>
          <p:cNvGrpSpPr/>
          <p:nvPr/>
        </p:nvGrpSpPr>
        <p:grpSpPr>
          <a:xfrm>
            <a:off x="2314575" y="2468563"/>
            <a:ext cx="5222875" cy="609600"/>
            <a:chOff x="1152" y="2413"/>
            <a:chExt cx="3408" cy="419"/>
          </a:xfrm>
        </p:grpSpPr>
        <p:grpSp>
          <p:nvGrpSpPr>
            <p:cNvPr id="18445" name="Group 20"/>
            <p:cNvGrpSpPr/>
            <p:nvPr/>
          </p:nvGrpSpPr>
          <p:grpSpPr>
            <a:xfrm>
              <a:off x="1152" y="2413"/>
              <a:ext cx="480" cy="419"/>
              <a:chOff x="1110" y="2656"/>
              <a:chExt cx="1549" cy="1351"/>
            </a:xfrm>
          </p:grpSpPr>
          <p:sp>
            <p:nvSpPr>
              <p:cNvPr id="18446" name="AutoShape 21"/>
              <p:cNvSpPr/>
              <p:nvPr/>
            </p:nvSpPr>
            <p:spPr>
              <a:xfrm>
                <a:off x="1123" y="2679"/>
                <a:ext cx="1536" cy="1328"/>
              </a:xfrm>
              <a:prstGeom prst="hexagon">
                <a:avLst>
                  <a:gd name="adj" fmla="val 28915"/>
                  <a:gd name="vf" fmla="val 115470"/>
                </a:avLst>
              </a:prstGeom>
              <a:solidFill>
                <a:srgbClr val="808080"/>
              </a:solidFill>
              <a:ln w="9525">
                <a:noFill/>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sp>
            <p:nvSpPr>
              <p:cNvPr id="18447" name="AutoShape 22"/>
              <p:cNvSpPr/>
              <p:nvPr/>
            </p:nvSpPr>
            <p:spPr>
              <a:xfrm>
                <a:off x="1110"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sp>
            <p:nvSpPr>
              <p:cNvPr id="18448" name="AutoShape 23"/>
              <p:cNvSpPr/>
              <p:nvPr/>
            </p:nvSpPr>
            <p:spPr>
              <a:xfrm>
                <a:off x="1200" y="2737"/>
                <a:ext cx="1349" cy="1167"/>
              </a:xfrm>
              <a:prstGeom prst="hexagon">
                <a:avLst>
                  <a:gd name="adj" fmla="val 28893"/>
                  <a:gd name="vf" fmla="val 115470"/>
                </a:avLst>
              </a:prstGeom>
              <a:solidFill>
                <a:srgbClr val="0070C0"/>
              </a:solidFill>
              <a:ln w="9525" cap="flat" cmpd="sng">
                <a:solidFill>
                  <a:schemeClr val="tx1"/>
                </a:solidFill>
                <a:prstDash val="solid"/>
                <a:miter/>
                <a:headEnd type="none" w="med" len="med"/>
                <a:tailEnd type="none" w="med" len="med"/>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grpSp>
        <p:sp>
          <p:nvSpPr>
            <p:cNvPr id="42" name="Line 24"/>
            <p:cNvSpPr>
              <a:spLocks noChangeShapeType="1"/>
            </p:cNvSpPr>
            <p:nvPr/>
          </p:nvSpPr>
          <p:spPr bwMode="auto">
            <a:xfrm>
              <a:off x="1536" y="2797"/>
              <a:ext cx="3024" cy="0"/>
            </a:xfrm>
            <a:prstGeom prst="line">
              <a:avLst/>
            </a:prstGeom>
            <a:noFill/>
            <a:ln w="25400">
              <a:solidFill>
                <a:schemeClr val="bg1">
                  <a:lumMod val="50000"/>
                </a:schemeClr>
              </a:solidFill>
              <a:prstDash val="sysDot"/>
              <a:round/>
              <a:tailEnd type="oval" w="med" len="med"/>
            </a:ln>
          </p:spPr>
          <p:txBody>
            <a:bodyPr wrap="none"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450" name="Text Box 25"/>
            <p:cNvSpPr txBox="1"/>
            <p:nvPr/>
          </p:nvSpPr>
          <p:spPr>
            <a:xfrm>
              <a:off x="2452" y="2458"/>
              <a:ext cx="790" cy="275"/>
            </a:xfrm>
            <a:prstGeom prst="rect">
              <a:avLst/>
            </a:prstGeom>
            <a:noFill/>
            <a:ln w="9525">
              <a:noFill/>
            </a:ln>
          </p:spPr>
          <p:txBody>
            <a:bodyPr wrap="none" anchor="t">
              <a:spAutoFit/>
            </a:bodyPr>
            <a:p>
              <a:pPr eaLnBrk="0" hangingPunct="0"/>
              <a:r>
                <a:rPr lang="zh-CN" altLang="en-US" sz="2000" b="1" dirty="0">
                  <a:solidFill>
                    <a:schemeClr val="tx2"/>
                  </a:solidFill>
                  <a:latin typeface="微软雅黑" panose="020B0503020204020204" pitchFamily="34" charset="-122"/>
                  <a:ea typeface="微软雅黑" panose="020B0503020204020204" pitchFamily="34" charset="-122"/>
                </a:rPr>
                <a:t>登记流程</a:t>
              </a:r>
              <a:endParaRPr lang="en-US" altLang="zh-CN" sz="2000" b="1" dirty="0">
                <a:solidFill>
                  <a:schemeClr val="tx2"/>
                </a:solidFill>
                <a:latin typeface="微软雅黑" panose="020B0503020204020204" pitchFamily="34" charset="-122"/>
                <a:ea typeface="微软雅黑" panose="020B0503020204020204" pitchFamily="34" charset="-122"/>
              </a:endParaRPr>
            </a:p>
          </p:txBody>
        </p:sp>
        <p:sp>
          <p:nvSpPr>
            <p:cNvPr id="18451" name="Text Box 26"/>
            <p:cNvSpPr txBox="1"/>
            <p:nvPr/>
          </p:nvSpPr>
          <p:spPr>
            <a:xfrm>
              <a:off x="1280" y="2475"/>
              <a:ext cx="214" cy="275"/>
            </a:xfrm>
            <a:prstGeom prst="rect">
              <a:avLst/>
            </a:prstGeom>
            <a:noFill/>
            <a:ln w="9525">
              <a:noFill/>
            </a:ln>
          </p:spPr>
          <p:txBody>
            <a:bodyPr wrap="none" anchor="t">
              <a:spAutoFit/>
            </a:bodyPr>
            <a:p>
              <a:pPr algn="ctr" eaLnBrk="0" hangingPunct="0"/>
              <a:r>
                <a:rPr lang="en-US" altLang="zh-CN" sz="2000" b="1" dirty="0">
                  <a:solidFill>
                    <a:schemeClr val="bg1"/>
                  </a:solidFill>
                  <a:latin typeface="Arial" panose="020B0604020202020204" pitchFamily="34" charset="0"/>
                  <a:ea typeface="宋体" panose="02010600030101010101" pitchFamily="2" charset="-122"/>
                </a:rPr>
                <a:t>2</a:t>
              </a:r>
              <a:endParaRPr lang="en-US" altLang="zh-CN" sz="2000" b="1" dirty="0">
                <a:solidFill>
                  <a:schemeClr val="bg1"/>
                </a:solidFill>
                <a:latin typeface="Arial" panose="020B0604020202020204" pitchFamily="34" charset="0"/>
                <a:ea typeface="宋体" panose="02010600030101010101" pitchFamily="2" charset="-122"/>
              </a:endParaRPr>
            </a:p>
          </p:txBody>
        </p:sp>
      </p:grpSp>
      <p:grpSp>
        <p:nvGrpSpPr>
          <p:cNvPr id="18452" name="Group 19"/>
          <p:cNvGrpSpPr/>
          <p:nvPr/>
        </p:nvGrpSpPr>
        <p:grpSpPr>
          <a:xfrm>
            <a:off x="2328863" y="3324225"/>
            <a:ext cx="5222875" cy="792163"/>
            <a:chOff x="1152" y="2413"/>
            <a:chExt cx="3408" cy="545"/>
          </a:xfrm>
        </p:grpSpPr>
        <p:grpSp>
          <p:nvGrpSpPr>
            <p:cNvPr id="18453" name="Group 20"/>
            <p:cNvGrpSpPr/>
            <p:nvPr/>
          </p:nvGrpSpPr>
          <p:grpSpPr>
            <a:xfrm>
              <a:off x="1152" y="2413"/>
              <a:ext cx="480" cy="419"/>
              <a:chOff x="1110" y="2656"/>
              <a:chExt cx="1549" cy="1351"/>
            </a:xfrm>
          </p:grpSpPr>
          <p:sp>
            <p:nvSpPr>
              <p:cNvPr id="18454" name="AutoShape 21"/>
              <p:cNvSpPr/>
              <p:nvPr/>
            </p:nvSpPr>
            <p:spPr>
              <a:xfrm>
                <a:off x="1123" y="2679"/>
                <a:ext cx="1536" cy="1328"/>
              </a:xfrm>
              <a:prstGeom prst="hexagon">
                <a:avLst>
                  <a:gd name="adj" fmla="val 28915"/>
                  <a:gd name="vf" fmla="val 115470"/>
                </a:avLst>
              </a:prstGeom>
              <a:solidFill>
                <a:srgbClr val="808080"/>
              </a:solidFill>
              <a:ln w="9525">
                <a:noFill/>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sp>
            <p:nvSpPr>
              <p:cNvPr id="18455" name="AutoShape 22"/>
              <p:cNvSpPr/>
              <p:nvPr/>
            </p:nvSpPr>
            <p:spPr>
              <a:xfrm>
                <a:off x="1110"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sp>
            <p:nvSpPr>
              <p:cNvPr id="18456" name="AutoShape 23"/>
              <p:cNvSpPr/>
              <p:nvPr/>
            </p:nvSpPr>
            <p:spPr>
              <a:xfrm>
                <a:off x="1200" y="2737"/>
                <a:ext cx="1349" cy="1167"/>
              </a:xfrm>
              <a:prstGeom prst="hexagon">
                <a:avLst>
                  <a:gd name="adj" fmla="val 28893"/>
                  <a:gd name="vf" fmla="val 115470"/>
                </a:avLst>
              </a:prstGeom>
              <a:solidFill>
                <a:srgbClr val="0070C0"/>
              </a:solidFill>
              <a:ln w="9525" cap="flat" cmpd="sng">
                <a:solidFill>
                  <a:schemeClr val="tx1"/>
                </a:solidFill>
                <a:prstDash val="solid"/>
                <a:miter/>
                <a:headEnd type="none" w="med" len="med"/>
                <a:tailEnd type="none" w="med" len="med"/>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grpSp>
        <p:sp>
          <p:nvSpPr>
            <p:cNvPr id="50" name="Line 24"/>
            <p:cNvSpPr>
              <a:spLocks noChangeShapeType="1"/>
            </p:cNvSpPr>
            <p:nvPr/>
          </p:nvSpPr>
          <p:spPr bwMode="auto">
            <a:xfrm>
              <a:off x="1536" y="2797"/>
              <a:ext cx="3024" cy="0"/>
            </a:xfrm>
            <a:prstGeom prst="line">
              <a:avLst/>
            </a:prstGeom>
            <a:noFill/>
            <a:ln w="25400">
              <a:solidFill>
                <a:schemeClr val="bg1">
                  <a:lumMod val="50000"/>
                </a:schemeClr>
              </a:solidFill>
              <a:prstDash val="sysDot"/>
              <a:round/>
              <a:tailEnd type="oval" w="med" len="med"/>
            </a:ln>
          </p:spPr>
          <p:txBody>
            <a:bodyPr wrap="none"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458" name="Text Box 25"/>
            <p:cNvSpPr txBox="1"/>
            <p:nvPr/>
          </p:nvSpPr>
          <p:spPr>
            <a:xfrm>
              <a:off x="2443" y="2471"/>
              <a:ext cx="790" cy="487"/>
            </a:xfrm>
            <a:prstGeom prst="rect">
              <a:avLst/>
            </a:prstGeom>
            <a:noFill/>
            <a:ln w="9525">
              <a:noFill/>
            </a:ln>
          </p:spPr>
          <p:txBody>
            <a:bodyPr wrap="none" anchor="t">
              <a:spAutoFit/>
            </a:bodyPr>
            <a:p>
              <a:pPr eaLnBrk="0" hangingPunct="0"/>
              <a:r>
                <a:rPr lang="zh-CN" altLang="en-US" sz="2000" b="1" dirty="0">
                  <a:solidFill>
                    <a:schemeClr val="tx2"/>
                  </a:solidFill>
                  <a:latin typeface="微软雅黑" panose="020B0503020204020204" pitchFamily="34" charset="-122"/>
                  <a:ea typeface="微软雅黑" panose="020B0503020204020204" pitchFamily="34" charset="-122"/>
                </a:rPr>
                <a:t>注册</a:t>
              </a:r>
              <a:r>
                <a:rPr lang="zh-CN" altLang="en-US" sz="2000" b="1" dirty="0">
                  <a:solidFill>
                    <a:srgbClr val="1F497D"/>
                  </a:solidFill>
                  <a:latin typeface="微软雅黑" panose="020B0503020204020204" pitchFamily="34" charset="-122"/>
                  <a:ea typeface="微软雅黑" panose="020B0503020204020204" pitchFamily="34" charset="-122"/>
                </a:rPr>
                <a:t>登录</a:t>
              </a:r>
              <a:endParaRPr lang="zh-CN" altLang="en-US" sz="2000" b="1" dirty="0">
                <a:solidFill>
                  <a:srgbClr val="1F497D"/>
                </a:solidFill>
                <a:latin typeface="微软雅黑" panose="020B0503020204020204" pitchFamily="34" charset="-122"/>
                <a:ea typeface="微软雅黑" panose="020B0503020204020204" pitchFamily="34" charset="-122"/>
              </a:endParaRPr>
            </a:p>
            <a:p>
              <a:pPr eaLnBrk="0" hangingPunct="0"/>
              <a:endParaRPr lang="zh-CN" altLang="en-US" sz="2000" b="1" dirty="0">
                <a:solidFill>
                  <a:schemeClr val="tx2"/>
                </a:solidFill>
                <a:latin typeface="微软雅黑" panose="020B0503020204020204" pitchFamily="34" charset="-122"/>
                <a:ea typeface="微软雅黑" panose="020B0503020204020204" pitchFamily="34" charset="-122"/>
              </a:endParaRPr>
            </a:p>
          </p:txBody>
        </p:sp>
        <p:sp>
          <p:nvSpPr>
            <p:cNvPr id="18459" name="Text Box 26"/>
            <p:cNvSpPr txBox="1"/>
            <p:nvPr/>
          </p:nvSpPr>
          <p:spPr>
            <a:xfrm>
              <a:off x="1280" y="2475"/>
              <a:ext cx="214" cy="275"/>
            </a:xfrm>
            <a:prstGeom prst="rect">
              <a:avLst/>
            </a:prstGeom>
            <a:noFill/>
            <a:ln w="9525">
              <a:noFill/>
            </a:ln>
          </p:spPr>
          <p:txBody>
            <a:bodyPr wrap="none" anchor="t">
              <a:spAutoFit/>
            </a:bodyPr>
            <a:p>
              <a:pPr algn="ctr" eaLnBrk="0" hangingPunct="0"/>
              <a:r>
                <a:rPr lang="en-US" altLang="zh-CN" sz="2000" b="1" dirty="0">
                  <a:solidFill>
                    <a:schemeClr val="bg1"/>
                  </a:solidFill>
                  <a:latin typeface="Arial" panose="020B0604020202020204" pitchFamily="34" charset="0"/>
                  <a:ea typeface="宋体" panose="02010600030101010101" pitchFamily="2" charset="-122"/>
                </a:rPr>
                <a:t>3</a:t>
              </a:r>
              <a:endParaRPr lang="en-US" altLang="zh-CN" sz="2000" b="1" dirty="0">
                <a:solidFill>
                  <a:schemeClr val="bg1"/>
                </a:solidFill>
                <a:latin typeface="Arial" panose="020B0604020202020204" pitchFamily="34" charset="0"/>
                <a:ea typeface="宋体" panose="02010600030101010101" pitchFamily="2" charset="-122"/>
              </a:endParaRPr>
            </a:p>
          </p:txBody>
        </p:sp>
      </p:grpSp>
      <p:grpSp>
        <p:nvGrpSpPr>
          <p:cNvPr id="18460" name="Group 19"/>
          <p:cNvGrpSpPr/>
          <p:nvPr/>
        </p:nvGrpSpPr>
        <p:grpSpPr>
          <a:xfrm>
            <a:off x="2314575" y="4159250"/>
            <a:ext cx="5222875" cy="609600"/>
            <a:chOff x="1152" y="2413"/>
            <a:chExt cx="3408" cy="419"/>
          </a:xfrm>
        </p:grpSpPr>
        <p:grpSp>
          <p:nvGrpSpPr>
            <p:cNvPr id="18461" name="Group 20"/>
            <p:cNvGrpSpPr/>
            <p:nvPr/>
          </p:nvGrpSpPr>
          <p:grpSpPr>
            <a:xfrm>
              <a:off x="1152" y="2413"/>
              <a:ext cx="480" cy="419"/>
              <a:chOff x="1110" y="2656"/>
              <a:chExt cx="1549" cy="1351"/>
            </a:xfrm>
          </p:grpSpPr>
          <p:sp>
            <p:nvSpPr>
              <p:cNvPr id="18462" name="AutoShape 21"/>
              <p:cNvSpPr/>
              <p:nvPr/>
            </p:nvSpPr>
            <p:spPr>
              <a:xfrm>
                <a:off x="1123" y="2679"/>
                <a:ext cx="1536" cy="1328"/>
              </a:xfrm>
              <a:prstGeom prst="hexagon">
                <a:avLst>
                  <a:gd name="adj" fmla="val 28915"/>
                  <a:gd name="vf" fmla="val 115470"/>
                </a:avLst>
              </a:prstGeom>
              <a:solidFill>
                <a:srgbClr val="808080"/>
              </a:solidFill>
              <a:ln w="9525">
                <a:noFill/>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sp>
            <p:nvSpPr>
              <p:cNvPr id="18463" name="AutoShape 22"/>
              <p:cNvSpPr/>
              <p:nvPr/>
            </p:nvSpPr>
            <p:spPr>
              <a:xfrm>
                <a:off x="1110"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sp>
            <p:nvSpPr>
              <p:cNvPr id="18464" name="AutoShape 23"/>
              <p:cNvSpPr/>
              <p:nvPr/>
            </p:nvSpPr>
            <p:spPr>
              <a:xfrm>
                <a:off x="1200" y="2737"/>
                <a:ext cx="1349" cy="1167"/>
              </a:xfrm>
              <a:prstGeom prst="hexagon">
                <a:avLst>
                  <a:gd name="adj" fmla="val 28893"/>
                  <a:gd name="vf" fmla="val 115470"/>
                </a:avLst>
              </a:prstGeom>
              <a:solidFill>
                <a:srgbClr val="0070C0"/>
              </a:solidFill>
              <a:ln w="9525" cap="flat" cmpd="sng">
                <a:solidFill>
                  <a:schemeClr val="tx1"/>
                </a:solidFill>
                <a:prstDash val="solid"/>
                <a:miter/>
                <a:headEnd type="none" w="med" len="med"/>
                <a:tailEnd type="none" w="med" len="med"/>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grpSp>
        <p:sp>
          <p:nvSpPr>
            <p:cNvPr id="58" name="Line 24"/>
            <p:cNvSpPr>
              <a:spLocks noChangeShapeType="1"/>
            </p:cNvSpPr>
            <p:nvPr/>
          </p:nvSpPr>
          <p:spPr bwMode="auto">
            <a:xfrm>
              <a:off x="1536" y="2797"/>
              <a:ext cx="3024" cy="0"/>
            </a:xfrm>
            <a:prstGeom prst="line">
              <a:avLst/>
            </a:prstGeom>
            <a:noFill/>
            <a:ln w="25400">
              <a:solidFill>
                <a:schemeClr val="bg1">
                  <a:lumMod val="50000"/>
                </a:schemeClr>
              </a:solidFill>
              <a:prstDash val="sysDot"/>
              <a:round/>
              <a:tailEnd type="oval" w="med" len="med"/>
            </a:ln>
          </p:spPr>
          <p:txBody>
            <a:bodyPr wrap="none"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466" name="Text Box 26"/>
            <p:cNvSpPr txBox="1"/>
            <p:nvPr/>
          </p:nvSpPr>
          <p:spPr>
            <a:xfrm>
              <a:off x="1280" y="2475"/>
              <a:ext cx="214" cy="275"/>
            </a:xfrm>
            <a:prstGeom prst="rect">
              <a:avLst/>
            </a:prstGeom>
            <a:noFill/>
            <a:ln w="9525">
              <a:noFill/>
            </a:ln>
          </p:spPr>
          <p:txBody>
            <a:bodyPr wrap="none" anchor="t">
              <a:spAutoFit/>
            </a:bodyPr>
            <a:p>
              <a:pPr algn="ctr" eaLnBrk="0" hangingPunct="0"/>
              <a:r>
                <a:rPr lang="en-US" altLang="zh-CN" sz="2000" b="1" dirty="0">
                  <a:solidFill>
                    <a:schemeClr val="bg1"/>
                  </a:solidFill>
                  <a:latin typeface="Arial" panose="020B0604020202020204" pitchFamily="34" charset="0"/>
                  <a:ea typeface="宋体" panose="02010600030101010101" pitchFamily="2" charset="-122"/>
                </a:rPr>
                <a:t>4</a:t>
              </a:r>
              <a:endParaRPr lang="en-US" altLang="zh-CN" sz="2000" b="1" dirty="0">
                <a:solidFill>
                  <a:schemeClr val="bg1"/>
                </a:solidFill>
                <a:latin typeface="Arial" panose="020B0604020202020204" pitchFamily="34" charset="0"/>
                <a:ea typeface="宋体" panose="02010600030101010101" pitchFamily="2" charset="-122"/>
              </a:endParaRPr>
            </a:p>
          </p:txBody>
        </p:sp>
      </p:grpSp>
      <p:grpSp>
        <p:nvGrpSpPr>
          <p:cNvPr id="18467" name="Group 19"/>
          <p:cNvGrpSpPr/>
          <p:nvPr/>
        </p:nvGrpSpPr>
        <p:grpSpPr>
          <a:xfrm>
            <a:off x="2516188" y="5094288"/>
            <a:ext cx="3076575" cy="1169987"/>
            <a:chOff x="1280" y="1946"/>
            <a:chExt cx="2007" cy="804"/>
          </a:xfrm>
        </p:grpSpPr>
        <p:sp>
          <p:nvSpPr>
            <p:cNvPr id="18468" name="Text Box 25"/>
            <p:cNvSpPr txBox="1"/>
            <p:nvPr/>
          </p:nvSpPr>
          <p:spPr>
            <a:xfrm>
              <a:off x="2497" y="1946"/>
              <a:ext cx="790" cy="275"/>
            </a:xfrm>
            <a:prstGeom prst="rect">
              <a:avLst/>
            </a:prstGeom>
            <a:noFill/>
            <a:ln w="9525">
              <a:noFill/>
            </a:ln>
          </p:spPr>
          <p:txBody>
            <a:bodyPr wrap="none" anchor="t">
              <a:spAutoFit/>
            </a:bodyPr>
            <a:p>
              <a:pPr eaLnBrk="0" hangingPunct="0"/>
              <a:r>
                <a:rPr lang="zh-CN" altLang="en-US" sz="2000" b="1" dirty="0">
                  <a:solidFill>
                    <a:schemeClr val="tx2"/>
                  </a:solidFill>
                  <a:latin typeface="微软雅黑" panose="020B0503020204020204" pitchFamily="34" charset="-122"/>
                  <a:ea typeface="微软雅黑" panose="020B0503020204020204" pitchFamily="34" charset="-122"/>
                </a:rPr>
                <a:t>审核登记</a:t>
              </a:r>
              <a:endParaRPr lang="zh-CN" altLang="en-US" sz="2000" b="1" dirty="0">
                <a:solidFill>
                  <a:schemeClr val="tx2"/>
                </a:solidFill>
                <a:latin typeface="微软雅黑" panose="020B0503020204020204" pitchFamily="34" charset="-122"/>
                <a:ea typeface="微软雅黑" panose="020B0503020204020204" pitchFamily="34" charset="-122"/>
              </a:endParaRPr>
            </a:p>
          </p:txBody>
        </p:sp>
        <p:sp>
          <p:nvSpPr>
            <p:cNvPr id="18469" name="Text Box 26"/>
            <p:cNvSpPr txBox="1"/>
            <p:nvPr/>
          </p:nvSpPr>
          <p:spPr>
            <a:xfrm>
              <a:off x="1280" y="2475"/>
              <a:ext cx="214" cy="275"/>
            </a:xfrm>
            <a:prstGeom prst="rect">
              <a:avLst/>
            </a:prstGeom>
            <a:noFill/>
            <a:ln w="9525">
              <a:noFill/>
            </a:ln>
          </p:spPr>
          <p:txBody>
            <a:bodyPr wrap="none" anchor="t">
              <a:spAutoFit/>
            </a:bodyPr>
            <a:p>
              <a:pPr algn="ctr" eaLnBrk="0" hangingPunct="0"/>
              <a:r>
                <a:rPr lang="en-US" altLang="zh-CN" sz="2000" b="1" dirty="0">
                  <a:solidFill>
                    <a:schemeClr val="bg1"/>
                  </a:solidFill>
                  <a:latin typeface="Arial" panose="020B0604020202020204" pitchFamily="34" charset="0"/>
                  <a:ea typeface="宋体" panose="02010600030101010101" pitchFamily="2" charset="-122"/>
                </a:rPr>
                <a:t>6</a:t>
              </a:r>
              <a:endParaRPr lang="en-US" altLang="zh-CN" sz="2000" b="1" dirty="0">
                <a:solidFill>
                  <a:schemeClr val="bg1"/>
                </a:solidFill>
                <a:latin typeface="Arial" panose="020B0604020202020204" pitchFamily="34" charset="0"/>
                <a:ea typeface="宋体" panose="02010600030101010101" pitchFamily="2" charset="-122"/>
              </a:endParaRPr>
            </a:p>
          </p:txBody>
        </p:sp>
        <p:sp>
          <p:nvSpPr>
            <p:cNvPr id="18470" name="Text Box 25"/>
            <p:cNvSpPr txBox="1"/>
            <p:nvPr/>
          </p:nvSpPr>
          <p:spPr>
            <a:xfrm>
              <a:off x="2497" y="2475"/>
              <a:ext cx="121" cy="275"/>
            </a:xfrm>
            <a:prstGeom prst="rect">
              <a:avLst/>
            </a:prstGeom>
            <a:noFill/>
            <a:ln w="9525">
              <a:noFill/>
            </a:ln>
          </p:spPr>
          <p:txBody>
            <a:bodyPr wrap="none" anchor="t">
              <a:spAutoFit/>
            </a:bodyPr>
            <a:p>
              <a:pPr eaLnBrk="0" hangingPunct="0"/>
              <a:endParaRPr lang="zh-CN" altLang="en-US" sz="2000" b="1" dirty="0">
                <a:solidFill>
                  <a:schemeClr val="tx2"/>
                </a:solidFill>
                <a:latin typeface="微软雅黑" panose="020B0503020204020204" pitchFamily="34" charset="-122"/>
                <a:ea typeface="微软雅黑" panose="020B0503020204020204" pitchFamily="34" charset="-122"/>
              </a:endParaRPr>
            </a:p>
          </p:txBody>
        </p:sp>
      </p:grpSp>
      <p:sp>
        <p:nvSpPr>
          <p:cNvPr id="18471" name="矩形 6"/>
          <p:cNvSpPr/>
          <p:nvPr/>
        </p:nvSpPr>
        <p:spPr>
          <a:xfrm>
            <a:off x="925513" y="520700"/>
            <a:ext cx="3163887" cy="415925"/>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grpSp>
        <p:nvGrpSpPr>
          <p:cNvPr id="18472" name="Group 19"/>
          <p:cNvGrpSpPr/>
          <p:nvPr/>
        </p:nvGrpSpPr>
        <p:grpSpPr>
          <a:xfrm>
            <a:off x="2328863" y="4249738"/>
            <a:ext cx="5222875" cy="1354137"/>
            <a:chOff x="1152" y="1901"/>
            <a:chExt cx="3408" cy="931"/>
          </a:xfrm>
        </p:grpSpPr>
        <p:grpSp>
          <p:nvGrpSpPr>
            <p:cNvPr id="18473" name="Group 20"/>
            <p:cNvGrpSpPr/>
            <p:nvPr/>
          </p:nvGrpSpPr>
          <p:grpSpPr>
            <a:xfrm>
              <a:off x="1152" y="2413"/>
              <a:ext cx="480" cy="419"/>
              <a:chOff x="1110" y="2656"/>
              <a:chExt cx="1549" cy="1351"/>
            </a:xfrm>
          </p:grpSpPr>
          <p:sp>
            <p:nvSpPr>
              <p:cNvPr id="18474" name="AutoShape 21"/>
              <p:cNvSpPr/>
              <p:nvPr/>
            </p:nvSpPr>
            <p:spPr>
              <a:xfrm>
                <a:off x="1123" y="2679"/>
                <a:ext cx="1536" cy="1328"/>
              </a:xfrm>
              <a:prstGeom prst="hexagon">
                <a:avLst>
                  <a:gd name="adj" fmla="val 28915"/>
                  <a:gd name="vf" fmla="val 115470"/>
                </a:avLst>
              </a:prstGeom>
              <a:solidFill>
                <a:srgbClr val="808080"/>
              </a:solidFill>
              <a:ln w="9525">
                <a:noFill/>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sp>
            <p:nvSpPr>
              <p:cNvPr id="18475" name="AutoShape 22"/>
              <p:cNvSpPr/>
              <p:nvPr/>
            </p:nvSpPr>
            <p:spPr>
              <a:xfrm>
                <a:off x="1110"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sp>
            <p:nvSpPr>
              <p:cNvPr id="18476" name="AutoShape 23"/>
              <p:cNvSpPr/>
              <p:nvPr/>
            </p:nvSpPr>
            <p:spPr>
              <a:xfrm>
                <a:off x="1200" y="2737"/>
                <a:ext cx="1349" cy="1167"/>
              </a:xfrm>
              <a:prstGeom prst="hexagon">
                <a:avLst>
                  <a:gd name="adj" fmla="val 28893"/>
                  <a:gd name="vf" fmla="val 115470"/>
                </a:avLst>
              </a:prstGeom>
              <a:solidFill>
                <a:srgbClr val="0070C0"/>
              </a:solidFill>
              <a:ln w="9525" cap="flat" cmpd="sng">
                <a:solidFill>
                  <a:schemeClr val="tx1"/>
                </a:solidFill>
                <a:prstDash val="solid"/>
                <a:miter/>
                <a:headEnd type="none" w="med" len="med"/>
                <a:tailEnd type="none" w="med" len="med"/>
              </a:ln>
            </p:spPr>
            <p:txBody>
              <a:bodyPr wrap="none" anchor="ctr"/>
              <a:p>
                <a:pPr eaLnBrk="0" hangingPunct="0"/>
                <a:endParaRPr lang="zh-CN" altLang="en-US" sz="2000" dirty="0">
                  <a:latin typeface="Arial" panose="020B0604020202020204" pitchFamily="34" charset="0"/>
                  <a:ea typeface="宋体" panose="02010600030101010101" pitchFamily="2" charset="-122"/>
                </a:endParaRPr>
              </a:p>
            </p:txBody>
          </p:sp>
        </p:grpSp>
        <p:sp>
          <p:nvSpPr>
            <p:cNvPr id="77" name="Line 24"/>
            <p:cNvSpPr>
              <a:spLocks noChangeShapeType="1"/>
            </p:cNvSpPr>
            <p:nvPr/>
          </p:nvSpPr>
          <p:spPr bwMode="auto">
            <a:xfrm>
              <a:off x="1536" y="2797"/>
              <a:ext cx="3024" cy="0"/>
            </a:xfrm>
            <a:prstGeom prst="line">
              <a:avLst/>
            </a:prstGeom>
            <a:noFill/>
            <a:ln w="25400">
              <a:solidFill>
                <a:schemeClr val="bg1">
                  <a:lumMod val="50000"/>
                </a:schemeClr>
              </a:solidFill>
              <a:prstDash val="sysDot"/>
              <a:round/>
              <a:tailEnd type="oval" w="med" len="med"/>
            </a:ln>
          </p:spPr>
          <p:txBody>
            <a:bodyPr wrap="none"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478" name="Text Box 25"/>
            <p:cNvSpPr txBox="1"/>
            <p:nvPr/>
          </p:nvSpPr>
          <p:spPr>
            <a:xfrm>
              <a:off x="2463" y="1901"/>
              <a:ext cx="790" cy="275"/>
            </a:xfrm>
            <a:prstGeom prst="rect">
              <a:avLst/>
            </a:prstGeom>
            <a:noFill/>
            <a:ln w="9525">
              <a:noFill/>
            </a:ln>
          </p:spPr>
          <p:txBody>
            <a:bodyPr wrap="none" anchor="t">
              <a:spAutoFit/>
            </a:bodyPr>
            <a:p>
              <a:pPr eaLnBrk="0" hangingPunct="0"/>
              <a:r>
                <a:rPr lang="zh-CN" altLang="en-US" sz="2000" b="1" dirty="0">
                  <a:solidFill>
                    <a:schemeClr val="tx2"/>
                  </a:solidFill>
                  <a:latin typeface="微软雅黑" panose="020B0503020204020204" pitchFamily="34" charset="-122"/>
                  <a:ea typeface="微软雅黑" panose="020B0503020204020204" pitchFamily="34" charset="-122"/>
                </a:rPr>
                <a:t>数据填报</a:t>
              </a:r>
              <a:endParaRPr lang="zh-CN" altLang="en-US" sz="2000" b="1" dirty="0">
                <a:solidFill>
                  <a:schemeClr val="tx2"/>
                </a:solidFill>
                <a:latin typeface="微软雅黑" panose="020B0503020204020204" pitchFamily="34" charset="-122"/>
                <a:ea typeface="微软雅黑" panose="020B0503020204020204" pitchFamily="34" charset="-122"/>
              </a:endParaRPr>
            </a:p>
          </p:txBody>
        </p:sp>
        <p:sp>
          <p:nvSpPr>
            <p:cNvPr id="18479" name="Text Box 26"/>
            <p:cNvSpPr txBox="1"/>
            <p:nvPr/>
          </p:nvSpPr>
          <p:spPr>
            <a:xfrm>
              <a:off x="1280" y="2475"/>
              <a:ext cx="214" cy="275"/>
            </a:xfrm>
            <a:prstGeom prst="rect">
              <a:avLst/>
            </a:prstGeom>
            <a:noFill/>
            <a:ln w="9525">
              <a:noFill/>
            </a:ln>
          </p:spPr>
          <p:txBody>
            <a:bodyPr wrap="none" anchor="t">
              <a:spAutoFit/>
            </a:bodyPr>
            <a:p>
              <a:pPr algn="ctr" eaLnBrk="0" hangingPunct="0"/>
              <a:r>
                <a:rPr lang="en-US" altLang="zh-CN" sz="2000" b="1" dirty="0">
                  <a:solidFill>
                    <a:schemeClr val="bg1"/>
                  </a:solidFill>
                  <a:latin typeface="Arial" panose="020B0604020202020204" pitchFamily="34" charset="0"/>
                  <a:ea typeface="宋体" panose="02010600030101010101" pitchFamily="2" charset="-122"/>
                </a:rPr>
                <a:t>5</a:t>
              </a:r>
              <a:endParaRPr lang="en-US" altLang="zh-CN" sz="2000" b="1" dirty="0">
                <a:solidFill>
                  <a:schemeClr val="bg1"/>
                </a:solidFill>
                <a:latin typeface="Arial" panose="020B0604020202020204" pitchFamily="34" charset="0"/>
                <a:ea typeface="宋体" panose="02010600030101010101" pitchFamily="2" charset="-122"/>
              </a:endParaRPr>
            </a:p>
          </p:txBody>
        </p:sp>
      </p:grpSp>
      <p:sp>
        <p:nvSpPr>
          <p:cNvPr id="18480"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874"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79875"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9876"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9877"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79878"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4-</a:t>
            </a:r>
            <a:r>
              <a:rPr lang="zh-CN" altLang="en-US" sz="2800" b="1" dirty="0">
                <a:latin typeface="方正姚体" panose="02010601030101010101" pitchFamily="2" charset="-122"/>
                <a:ea typeface="方正姚体" panose="02010601030101010101" pitchFamily="2" charset="-122"/>
              </a:rPr>
              <a:t>数据填报</a:t>
            </a:r>
            <a:endParaRPr lang="zh-CN" altLang="en-US" sz="2800" b="1" dirty="0">
              <a:latin typeface="方正姚体" panose="02010601030101010101" pitchFamily="2" charset="-122"/>
              <a:ea typeface="方正姚体" panose="02010601030101010101" pitchFamily="2" charset="-122"/>
            </a:endParaRPr>
          </a:p>
        </p:txBody>
      </p:sp>
      <p:sp>
        <p:nvSpPr>
          <p:cNvPr id="40969" name="矩形 14"/>
          <p:cNvSpPr>
            <a:spLocks noChangeArrowheads="1"/>
          </p:cNvSpPr>
          <p:nvPr/>
        </p:nvSpPr>
        <p:spPr bwMode="auto">
          <a:xfrm>
            <a:off x="955675" y="1293813"/>
            <a:ext cx="8504238" cy="517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marR="0" lvl="0" indent="-342900" algn="l" defTabSz="914400" rtl="0" eaLnBrk="0" fontAlgn="base" latinLnBrk="0" hangingPunct="0">
              <a:lnSpc>
                <a:spcPct val="150000"/>
              </a:lnSpc>
              <a:spcBef>
                <a:spcPct val="0"/>
              </a:spcBef>
              <a:spcAft>
                <a:spcPct val="0"/>
              </a:spcAft>
              <a:buClrTx/>
              <a:buSzTx/>
              <a:buFont typeface="Wingdings" panose="05000000000000000000" pitchFamily="2" charset="2"/>
              <a:buChar char="p"/>
              <a:defRPr/>
            </a:pPr>
            <a:r>
              <a:rPr kumimoji="0" lang="zh-CN" altLang="en-US" sz="2000" b="0" i="0" u="none" strike="noStrike" kern="1200" cap="none" spc="0" normalizeH="0" baseline="0" noProof="0" dirty="0">
                <a:ln>
                  <a:noFill/>
                </a:ln>
                <a:solidFill>
                  <a:srgbClr val="C00000"/>
                </a:solidFill>
                <a:effectLst/>
                <a:uLnTx/>
                <a:uFillTx/>
                <a:latin typeface="方正黑体简体" pitchFamily="65" charset="-122"/>
                <a:ea typeface="方正黑体简体" pitchFamily="65" charset="-122"/>
                <a:cs typeface="+mn-cs"/>
                <a:sym typeface="+mn-ea"/>
              </a:rPr>
              <a:t>数据填报注意事项</a:t>
            </a:r>
            <a:endParaRPr kumimoji="0" lang="en-US" altLang="zh-CN" sz="2000" b="0" i="0" u="none" strike="noStrike" kern="1200" cap="none" spc="0" normalizeH="0" baseline="0" noProof="0" dirty="0">
              <a:ln>
                <a:noFill/>
              </a:ln>
              <a:solidFill>
                <a:srgbClr val="C00000"/>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1</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、成果类型是否选择准确</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342900" marR="0" lvl="0" indent="12700" algn="l" defTabSz="914400" rtl="0" eaLnBrk="0" fontAlgn="base" latinLnBrk="0" hangingPunct="0">
              <a:lnSpc>
                <a:spcPct val="100000"/>
              </a:lnSpc>
              <a:spcBef>
                <a:spcPct val="0"/>
              </a:spcBef>
              <a:spcAft>
                <a:spcPct val="0"/>
              </a:spcAft>
              <a:buClrTx/>
              <a:buSzTx/>
              <a:buFont typeface="Wingdings" panose="05000000000000000000" pitchFamily="2" charset="2"/>
              <a:buChar char="Ø"/>
              <a:defRPr/>
            </a:pPr>
            <a:r>
              <a:rPr kumimoji="0" lang="zh-CN" altLang="en-US" sz="2000" b="1" i="0" u="none" strike="noStrike" kern="1200" cap="none" spc="0" normalizeH="0" baseline="0" noProof="0" dirty="0">
                <a:ln>
                  <a:noFill/>
                </a:ln>
                <a:solidFill>
                  <a:schemeClr val="accent1">
                    <a:lumMod val="50000"/>
                  </a:schemeClr>
                </a:solidFill>
                <a:effectLst/>
                <a:uLnTx/>
                <a:uFillTx/>
                <a:latin typeface="楷体_GB2312" panose="02010609030101010101" pitchFamily="49" charset="-122"/>
                <a:ea typeface="楷体_GB2312" panose="02010609030101010101" pitchFamily="49" charset="-122"/>
                <a:cs typeface="+mn-cs"/>
                <a:sym typeface="+mn-ea"/>
              </a:rPr>
              <a:t>基础理论类：</a:t>
            </a:r>
            <a:r>
              <a:rPr kumimoji="0" lang="zh-CN" altLang="en-US" sz="2000" b="0" i="0" u="none" strike="noStrike" kern="1200" cap="none" spc="0" normalizeH="0" baseline="0" noProof="0" dirty="0">
                <a:ln>
                  <a:noFill/>
                </a:ln>
                <a:solidFill>
                  <a:schemeClr val="accent1">
                    <a:lumMod val="50000"/>
                  </a:schemeClr>
                </a:solidFill>
                <a:effectLst/>
                <a:uLnTx/>
                <a:uFillTx/>
                <a:latin typeface="楷体_GB2312" panose="02010609030101010101" pitchFamily="49" charset="-122"/>
                <a:ea typeface="楷体_GB2312" panose="02010609030101010101" pitchFamily="49" charset="-122"/>
                <a:cs typeface="+mn-cs"/>
                <a:sym typeface="+mn-ea"/>
              </a:rPr>
              <a:t>指为获得新知识而进行的独创性研究。其目的是揭示观察到的现象和事实的基本原理和规律，而不以任何特定的实际应用为目的。基础理论类图书列入此类。</a:t>
            </a:r>
            <a:endParaRPr kumimoji="0" lang="en-US" altLang="zh-CN" sz="2000" b="0" i="0" u="none" strike="noStrike" kern="1200" cap="none" spc="0" normalizeH="0" baseline="0" noProof="0" dirty="0">
              <a:ln>
                <a:noFill/>
              </a:ln>
              <a:solidFill>
                <a:schemeClr val="accent1">
                  <a:lumMod val="50000"/>
                </a:schemeClr>
              </a:solidFill>
              <a:effectLst/>
              <a:uLnTx/>
              <a:uFillTx/>
              <a:latin typeface="楷体_GB2312" panose="02010609030101010101" pitchFamily="49" charset="-122"/>
              <a:ea typeface="楷体_GB2312" panose="02010609030101010101" pitchFamily="49" charset="-122"/>
              <a:cs typeface="+mn-cs"/>
              <a:sym typeface="+mn-ea"/>
            </a:endParaRPr>
          </a:p>
          <a:p>
            <a:pPr marL="342900" marR="0" lvl="0" indent="12700" algn="l" defTabSz="914400" rtl="0" eaLnBrk="0" fontAlgn="base" latinLnBrk="0" hangingPunct="0">
              <a:lnSpc>
                <a:spcPts val="2400"/>
              </a:lnSpc>
              <a:spcBef>
                <a:spcPts val="600"/>
              </a:spcBef>
              <a:spcAft>
                <a:spcPct val="0"/>
              </a:spcAft>
              <a:buClrTx/>
              <a:buSzTx/>
              <a:buFont typeface="Wingdings" panose="05000000000000000000" pitchFamily="2" charset="2"/>
              <a:buChar char="Ø"/>
              <a:defRPr/>
            </a:pPr>
            <a:r>
              <a:rPr kumimoji="0" lang="zh-CN" altLang="en-US" sz="2000" b="1" i="0" u="none" strike="noStrike" kern="1200" cap="none" spc="0" normalizeH="0" baseline="0" noProof="0" dirty="0">
                <a:ln>
                  <a:noFill/>
                </a:ln>
                <a:solidFill>
                  <a:schemeClr val="accent1">
                    <a:lumMod val="50000"/>
                  </a:schemeClr>
                </a:solidFill>
                <a:effectLst/>
                <a:uLnTx/>
                <a:uFillTx/>
                <a:latin typeface="楷体_GB2312" panose="02010609030101010101" pitchFamily="49" charset="-122"/>
                <a:ea typeface="楷体_GB2312" panose="02010609030101010101" pitchFamily="49" charset="-122"/>
                <a:cs typeface="+mn-cs"/>
                <a:sym typeface="+mn-ea"/>
              </a:rPr>
              <a:t>应用技术类：</a:t>
            </a:r>
            <a:r>
              <a:rPr kumimoji="0" lang="zh-CN" altLang="en-US" sz="2000" b="0" i="0" u="none" strike="noStrike" kern="1200" cap="none" spc="0" normalizeH="0" baseline="0" noProof="0" dirty="0">
                <a:ln>
                  <a:noFill/>
                </a:ln>
                <a:solidFill>
                  <a:schemeClr val="accent1">
                    <a:lumMod val="50000"/>
                  </a:schemeClr>
                </a:solidFill>
                <a:effectLst/>
                <a:uLnTx/>
                <a:uFillTx/>
                <a:latin typeface="楷体_GB2312" panose="02010609030101010101" pitchFamily="49" charset="-122"/>
                <a:ea typeface="楷体_GB2312" panose="02010609030101010101" pitchFamily="49" charset="-122"/>
                <a:cs typeface="+mn-cs"/>
                <a:sym typeface="+mn-ea"/>
              </a:rPr>
              <a:t>指针对某一特定的实际应用目的，为获得新的科学技术知识而进行的独创性研究，应用研究通常是为了确定基础研究成果或知识的可能的用途，或是为达到某一具体的、预定的实际目的确定新的方法（原理）或途径，主要包括为提高生产力水平而进行的科学研究、技术开发、后续试验和应用推广所产生的具有实用价值的新技术、新产品等，其中包括计算机软件成果。</a:t>
            </a:r>
            <a:endParaRPr kumimoji="0" lang="en-US" altLang="zh-CN" sz="2000" b="0" i="0" u="none" strike="noStrike" kern="1200" cap="none" spc="0" normalizeH="0" baseline="0" noProof="0" dirty="0">
              <a:ln>
                <a:noFill/>
              </a:ln>
              <a:solidFill>
                <a:schemeClr val="accent1">
                  <a:lumMod val="50000"/>
                </a:schemeClr>
              </a:solidFill>
              <a:effectLst/>
              <a:uLnTx/>
              <a:uFillTx/>
              <a:latin typeface="楷体_GB2312" panose="02010609030101010101" pitchFamily="49" charset="-122"/>
              <a:ea typeface="楷体_GB2312" panose="02010609030101010101" pitchFamily="49" charset="-122"/>
              <a:cs typeface="+mn-cs"/>
              <a:sym typeface="+mn-ea"/>
            </a:endParaRPr>
          </a:p>
          <a:p>
            <a:pPr marL="342900" marR="0" lvl="0" indent="12700" algn="l" defTabSz="914400" rtl="0" eaLnBrk="0" fontAlgn="base" latinLnBrk="0" hangingPunct="0">
              <a:lnSpc>
                <a:spcPct val="100000"/>
              </a:lnSpc>
              <a:spcBef>
                <a:spcPts val="600"/>
              </a:spcBef>
              <a:spcAft>
                <a:spcPct val="0"/>
              </a:spcAft>
              <a:buClrTx/>
              <a:buSzTx/>
              <a:buFont typeface="Wingdings" panose="05000000000000000000" pitchFamily="2" charset="2"/>
              <a:buChar char="Ø"/>
              <a:defRPr/>
            </a:pPr>
            <a:r>
              <a:rPr kumimoji="0" lang="zh-CN" altLang="en-US" sz="2000" b="1" i="0" u="none" strike="noStrike" kern="1200" cap="none" spc="0" normalizeH="0" baseline="0" noProof="0" dirty="0">
                <a:ln>
                  <a:noFill/>
                </a:ln>
                <a:solidFill>
                  <a:schemeClr val="accent1">
                    <a:lumMod val="50000"/>
                  </a:schemeClr>
                </a:solidFill>
                <a:effectLst/>
                <a:uLnTx/>
                <a:uFillTx/>
                <a:latin typeface="楷体_GB2312" panose="02010609030101010101" pitchFamily="49" charset="-122"/>
                <a:ea typeface="楷体_GB2312" panose="02010609030101010101" pitchFamily="49" charset="-122"/>
                <a:cs typeface="+mn-cs"/>
                <a:sym typeface="+mn-ea"/>
              </a:rPr>
              <a:t>软科学类：</a:t>
            </a:r>
            <a:r>
              <a:rPr kumimoji="0" lang="zh-CN" altLang="en-US" sz="2000" b="0" i="0" u="none" strike="noStrike" kern="1200" cap="none" spc="0" normalizeH="0" baseline="0" noProof="0" dirty="0">
                <a:ln>
                  <a:noFill/>
                </a:ln>
                <a:solidFill>
                  <a:schemeClr val="accent1">
                    <a:lumMod val="50000"/>
                  </a:schemeClr>
                </a:solidFill>
                <a:effectLst/>
                <a:uLnTx/>
                <a:uFillTx/>
                <a:latin typeface="楷体_GB2312" panose="02010609030101010101" pitchFamily="49" charset="-122"/>
                <a:ea typeface="楷体_GB2312" panose="02010609030101010101" pitchFamily="49" charset="-122"/>
                <a:cs typeface="+mn-cs"/>
                <a:sym typeface="+mn-ea"/>
              </a:rPr>
              <a:t>指为推动决策科学化和管理现代化，运用现代科学技术手段，所取得的为解决各种复杂自然现象和社会问题的方案。它包括发展战略、规划、预测、项目评价、可行性论证、对策分析管理方案和理论方法等。</a:t>
            </a:r>
            <a:endParaRPr kumimoji="0" lang="en-US" altLang="zh-CN" sz="2000" b="0" i="0" u="none" strike="noStrike" kern="1200" cap="none" spc="0" normalizeH="0" baseline="0" noProof="0" dirty="0">
              <a:ln>
                <a:noFill/>
              </a:ln>
              <a:solidFill>
                <a:schemeClr val="accent1">
                  <a:lumMod val="50000"/>
                </a:schemeClr>
              </a:solidFill>
              <a:effectLst/>
              <a:uLnTx/>
              <a:uFillTx/>
              <a:latin typeface="楷体_GB2312" panose="02010609030101010101" pitchFamily="49" charset="-122"/>
              <a:ea typeface="楷体_GB2312" panose="02010609030101010101" pitchFamily="49" charset="-122"/>
              <a:cs typeface="+mn-cs"/>
              <a:sym typeface="+mn-ea"/>
            </a:endParaRPr>
          </a:p>
        </p:txBody>
      </p:sp>
      <p:sp>
        <p:nvSpPr>
          <p:cNvPr id="79880"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1922"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81923"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81924"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81925"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81926"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4-</a:t>
            </a:r>
            <a:r>
              <a:rPr lang="zh-CN" altLang="en-US" sz="2800" b="1" dirty="0">
                <a:latin typeface="方正姚体" panose="02010601030101010101" pitchFamily="2" charset="-122"/>
                <a:ea typeface="方正姚体" panose="02010601030101010101" pitchFamily="2" charset="-122"/>
              </a:rPr>
              <a:t>数据填报</a:t>
            </a:r>
            <a:endParaRPr lang="zh-CN" altLang="en-US" sz="2800" b="1" dirty="0">
              <a:latin typeface="方正姚体" panose="02010601030101010101" pitchFamily="2" charset="-122"/>
              <a:ea typeface="方正姚体" panose="02010601030101010101" pitchFamily="2" charset="-122"/>
            </a:endParaRPr>
          </a:p>
        </p:txBody>
      </p:sp>
      <p:sp>
        <p:nvSpPr>
          <p:cNvPr id="40969" name="矩形 14"/>
          <p:cNvSpPr>
            <a:spLocks noChangeArrowheads="1"/>
          </p:cNvSpPr>
          <p:nvPr/>
        </p:nvSpPr>
        <p:spPr bwMode="auto">
          <a:xfrm>
            <a:off x="1077913" y="1293813"/>
            <a:ext cx="8504238"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marR="0" lvl="0" indent="-342900" algn="l" defTabSz="914400" rtl="0" eaLnBrk="0" fontAlgn="base" latinLnBrk="0" hangingPunct="0">
              <a:lnSpc>
                <a:spcPct val="150000"/>
              </a:lnSpc>
              <a:spcBef>
                <a:spcPct val="0"/>
              </a:spcBef>
              <a:spcAft>
                <a:spcPct val="0"/>
              </a:spcAft>
              <a:buClrTx/>
              <a:buSzTx/>
              <a:buFont typeface="Wingdings" panose="05000000000000000000" pitchFamily="2" charset="2"/>
              <a:buChar char="p"/>
              <a:defRPr/>
            </a:pPr>
            <a:r>
              <a:rPr kumimoji="0" lang="zh-CN" altLang="en-US" sz="2000" b="0" i="0" u="none" strike="noStrike" kern="1200" cap="none" spc="0" normalizeH="0" baseline="0" noProof="0" dirty="0">
                <a:ln>
                  <a:noFill/>
                </a:ln>
                <a:solidFill>
                  <a:srgbClr val="C00000"/>
                </a:solidFill>
                <a:effectLst/>
                <a:uLnTx/>
                <a:uFillTx/>
                <a:latin typeface="方正黑体简体" pitchFamily="65" charset="-122"/>
                <a:ea typeface="方正黑体简体" pitchFamily="65" charset="-122"/>
                <a:cs typeface="+mn-cs"/>
                <a:sym typeface="+mn-ea"/>
              </a:rPr>
              <a:t>数据填报注意事项</a:t>
            </a:r>
            <a:endParaRPr kumimoji="0" lang="en-US" altLang="zh-CN" sz="2000" b="0" i="0" u="none" strike="noStrike" kern="1200" cap="none" spc="0" normalizeH="0" baseline="0" noProof="0" dirty="0">
              <a:ln>
                <a:noFill/>
              </a:ln>
              <a:solidFill>
                <a:srgbClr val="C00000"/>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2</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、成果名称与评价证明里的名称是否一致或大体相关；</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3</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、经费来源填写准确；</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4</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、评价方式请根据成果实际情况填写（包括评价部门、评价日期）；</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5</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、如是应用技术类成果，成果转移转化情况请务必填写；</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6</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、归口</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管理单位选择</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准确，影响到数据提交；</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7</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、成果简介填写不可过于简单；</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8</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、附件证明材料按要求上传完整。</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81928"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标题 1"/>
          <p:cNvSpPr>
            <a:spLocks noGrp="1"/>
          </p:cNvSpPr>
          <p:nvPr>
            <p:ph type="ctrTitle"/>
          </p:nvPr>
        </p:nvSpPr>
        <p:spPr>
          <a:xfrm>
            <a:off x="755650" y="2130425"/>
            <a:ext cx="8569325" cy="1470025"/>
          </a:xfrm>
        </p:spPr>
        <p:txBody>
          <a:bodyPr anchor="ctr"/>
          <a:p>
            <a:r>
              <a:rPr lang="zh-CN" altLang="zh-CN"/>
              <a:t>成果概况：</a:t>
            </a:r>
            <a:endParaRPr lang="zh-CN" altLang="zh-CN"/>
          </a:p>
        </p:txBody>
      </p:sp>
      <p:sp>
        <p:nvSpPr>
          <p:cNvPr id="3" name="副标题 2"/>
          <p:cNvSpPr>
            <a:spLocks noGrp="1"/>
          </p:cNvSpPr>
          <p:nvPr>
            <p:ph type="subTitle" idx="1"/>
          </p:nvPr>
        </p:nvSpPr>
        <p:spPr>
          <a:xfrm>
            <a:off x="716280" y="4041775"/>
            <a:ext cx="8608695" cy="1597025"/>
          </a:xfrm>
        </p:spPr>
        <p:txBody>
          <a:bodyPr/>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成果名称准确与评价证明一致或大体相关</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关键词便于查找该成果</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学科分类、中图分类按成果所含技术比重分类</a:t>
            </a:r>
            <a:endParaRPr lang="zh-CN" altLang="en-US" sz="1800" strike="noStrike" noProof="1">
              <a:solidFill>
                <a:schemeClr val="tx1"/>
              </a:solidFill>
              <a:effectLst>
                <a:outerShdw blurRad="38100" dist="19050" dir="2700000" algn="tl" rotWithShape="0">
                  <a:schemeClr val="dk1">
                    <a:alpha val="40000"/>
                  </a:schemeClr>
                </a:outerShdw>
              </a:effectLst>
              <a:latin typeface="方正小标宋简体" panose="03000509000000000000" charset="-122"/>
              <a:ea typeface="方正小标宋简体" panose="03000509000000000000" charset="-122"/>
            </a:endParaRPr>
          </a:p>
          <a:p>
            <a:pPr algn="l" fontAlgn="base"/>
            <a:endParaRPr lang="zh-CN" altLang="en-US" sz="1800" strike="noStrike" noProof="1">
              <a:solidFill>
                <a:schemeClr val="tx1"/>
              </a:solidFill>
              <a:effectLst>
                <a:outerShdw blurRad="38100" dist="19050" dir="2700000" algn="tl" rotWithShape="0">
                  <a:schemeClr val="dk1">
                    <a:alpha val="40000"/>
                  </a:schemeClr>
                </a:outerShdw>
              </a:effectLst>
              <a:latin typeface="方正小标宋简体" panose="03000509000000000000" charset="-122"/>
              <a:ea typeface="方正小标宋简体" panose="03000509000000000000" charset="-122"/>
            </a:endParaRPr>
          </a:p>
        </p:txBody>
      </p:sp>
      <p:pic>
        <p:nvPicPr>
          <p:cNvPr id="83971" name="图片 3"/>
          <p:cNvPicPr>
            <a:picLocks noChangeAspect="1"/>
          </p:cNvPicPr>
          <p:nvPr/>
        </p:nvPicPr>
        <p:blipFill>
          <a:blip r:embed="rId1"/>
          <a:stretch>
            <a:fillRect/>
          </a:stretch>
        </p:blipFill>
        <p:spPr>
          <a:xfrm>
            <a:off x="715963" y="177800"/>
            <a:ext cx="8647112" cy="3622675"/>
          </a:xfrm>
          <a:prstGeom prst="rect">
            <a:avLst/>
          </a:prstGeom>
          <a:noFill/>
          <a:ln w="9525">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3" name="标题 1"/>
          <p:cNvSpPr>
            <a:spLocks noGrp="1"/>
          </p:cNvSpPr>
          <p:nvPr>
            <p:ph type="ctrTitle"/>
          </p:nvPr>
        </p:nvSpPr>
        <p:spPr>
          <a:xfrm>
            <a:off x="755650" y="2130425"/>
            <a:ext cx="8569325" cy="1470025"/>
          </a:xfrm>
        </p:spPr>
        <p:txBody>
          <a:bodyPr anchor="ctr"/>
          <a:p>
            <a:endParaRPr lang="zh-CN" altLang="en-US"/>
          </a:p>
        </p:txBody>
      </p:sp>
      <p:sp>
        <p:nvSpPr>
          <p:cNvPr id="3" name="副标题 2"/>
          <p:cNvSpPr>
            <a:spLocks noGrp="1"/>
          </p:cNvSpPr>
          <p:nvPr>
            <p:ph type="subTitle" idx="1"/>
          </p:nvPr>
        </p:nvSpPr>
        <p:spPr>
          <a:xfrm>
            <a:off x="763905" y="4095750"/>
            <a:ext cx="8561070" cy="1543050"/>
          </a:xfrm>
        </p:spPr>
        <p:txBody>
          <a:bodyPr/>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课题来源要有依据，非计划项目可选填自选项目</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课题经费按实际投入填写</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pic>
        <p:nvPicPr>
          <p:cNvPr id="84995" name="图片 3"/>
          <p:cNvPicPr>
            <a:picLocks noChangeAspect="1"/>
          </p:cNvPicPr>
          <p:nvPr/>
        </p:nvPicPr>
        <p:blipFill>
          <a:blip r:embed="rId1"/>
          <a:stretch>
            <a:fillRect/>
          </a:stretch>
        </p:blipFill>
        <p:spPr>
          <a:xfrm>
            <a:off x="763588" y="471488"/>
            <a:ext cx="8561387" cy="3624262"/>
          </a:xfrm>
          <a:prstGeom prst="rect">
            <a:avLst/>
          </a:prstGeom>
          <a:noFill/>
          <a:ln w="9525">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7" name="标题 1"/>
          <p:cNvSpPr>
            <a:spLocks noGrp="1"/>
          </p:cNvSpPr>
          <p:nvPr>
            <p:ph type="ctrTitle"/>
          </p:nvPr>
        </p:nvSpPr>
        <p:spPr>
          <a:xfrm>
            <a:off x="755650" y="2130425"/>
            <a:ext cx="8569325" cy="1470025"/>
          </a:xfrm>
        </p:spPr>
        <p:txBody>
          <a:bodyPr anchor="ctr"/>
          <a:p>
            <a:endParaRPr lang="zh-CN" altLang="en-US"/>
          </a:p>
        </p:txBody>
      </p:sp>
      <p:sp>
        <p:nvSpPr>
          <p:cNvPr id="3" name="副标题 2"/>
          <p:cNvSpPr>
            <a:spLocks noGrp="1"/>
          </p:cNvSpPr>
          <p:nvPr>
            <p:ph type="subTitle" idx="1"/>
          </p:nvPr>
        </p:nvSpPr>
        <p:spPr>
          <a:xfrm>
            <a:off x="756919" y="3391535"/>
            <a:ext cx="8542020" cy="2247265"/>
          </a:xfrm>
        </p:spPr>
        <p:txBody>
          <a:bodyPr/>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评价方式要与评价证明一致</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专利</a:t>
            </a:r>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评价方式选机构评价、评价单位填国家知识产权局</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软件著作</a:t>
            </a:r>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评价方式选机构评价、评价单位填国家版权局</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endParaRPr>
          </a:p>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标准</a:t>
            </a:r>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评价方式选行业准入</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endParaRPr>
          </a:p>
        </p:txBody>
      </p:sp>
      <p:pic>
        <p:nvPicPr>
          <p:cNvPr id="86019" name="图片 3"/>
          <p:cNvPicPr>
            <a:picLocks noChangeAspect="1"/>
          </p:cNvPicPr>
          <p:nvPr/>
        </p:nvPicPr>
        <p:blipFill>
          <a:blip r:embed="rId1"/>
          <a:stretch>
            <a:fillRect/>
          </a:stretch>
        </p:blipFill>
        <p:spPr>
          <a:xfrm>
            <a:off x="755650" y="571500"/>
            <a:ext cx="8543925" cy="2752725"/>
          </a:xfrm>
          <a:prstGeom prst="rect">
            <a:avLst/>
          </a:prstGeom>
          <a:noFill/>
          <a:ln w="9525">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标题 1"/>
          <p:cNvSpPr>
            <a:spLocks noGrp="1"/>
          </p:cNvSpPr>
          <p:nvPr>
            <p:ph type="ctrTitle"/>
          </p:nvPr>
        </p:nvSpPr>
        <p:spPr>
          <a:xfrm>
            <a:off x="755650" y="2130425"/>
            <a:ext cx="8569325" cy="1470025"/>
          </a:xfrm>
        </p:spPr>
        <p:txBody>
          <a:bodyPr anchor="ctr"/>
          <a:p>
            <a:endParaRPr lang="zh-CN" altLang="en-US"/>
          </a:p>
        </p:txBody>
      </p:sp>
      <p:sp>
        <p:nvSpPr>
          <p:cNvPr id="3" name="副标题 2"/>
          <p:cNvSpPr>
            <a:spLocks noGrp="1"/>
          </p:cNvSpPr>
          <p:nvPr>
            <p:ph type="subTitle" idx="1"/>
          </p:nvPr>
        </p:nvSpPr>
        <p:spPr>
          <a:xfrm>
            <a:off x="791210" y="3886200"/>
            <a:ext cx="8533765" cy="1752600"/>
          </a:xfrm>
        </p:spPr>
        <p:txBody>
          <a:bodyPr/>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以专利形式登记的成果只登记已授权发明专利</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pic>
        <p:nvPicPr>
          <p:cNvPr id="87043" name="图片 3"/>
          <p:cNvPicPr>
            <a:picLocks noChangeAspect="1"/>
          </p:cNvPicPr>
          <p:nvPr/>
        </p:nvPicPr>
        <p:blipFill>
          <a:blip r:embed="rId1"/>
          <a:stretch>
            <a:fillRect/>
          </a:stretch>
        </p:blipFill>
        <p:spPr>
          <a:xfrm>
            <a:off x="792163" y="417513"/>
            <a:ext cx="8532812" cy="3182937"/>
          </a:xfrm>
          <a:prstGeom prst="rect">
            <a:avLst/>
          </a:prstGeom>
          <a:noFill/>
          <a:ln w="9525">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标题 1"/>
          <p:cNvSpPr>
            <a:spLocks noGrp="1"/>
          </p:cNvSpPr>
          <p:nvPr>
            <p:ph type="ctrTitle"/>
          </p:nvPr>
        </p:nvSpPr>
        <p:spPr>
          <a:xfrm>
            <a:off x="755650" y="2130425"/>
            <a:ext cx="8569325" cy="1470025"/>
          </a:xfrm>
        </p:spPr>
        <p:txBody>
          <a:bodyPr anchor="ctr"/>
          <a:p>
            <a:endParaRPr lang="zh-CN" altLang="en-US"/>
          </a:p>
        </p:txBody>
      </p:sp>
      <p:sp>
        <p:nvSpPr>
          <p:cNvPr id="3" name="副标题 2"/>
          <p:cNvSpPr>
            <a:spLocks noGrp="1"/>
          </p:cNvSpPr>
          <p:nvPr>
            <p:ph type="subTitle" idx="1"/>
          </p:nvPr>
        </p:nvSpPr>
        <p:spPr>
          <a:xfrm>
            <a:off x="762635" y="4043680"/>
            <a:ext cx="8562340" cy="1595120"/>
          </a:xfrm>
        </p:spPr>
        <p:txBody>
          <a:bodyPr>
            <a:scene3d>
              <a:camera prst="orthographicFront"/>
              <a:lightRig rig="threePt" dir="t"/>
            </a:scene3d>
          </a:bodyPr>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应用类成果必须填写成果转移转化情况</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未应用、停用的成果要填写未应用、</a:t>
            </a:r>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停用</a:t>
            </a:r>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的主要原因</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转化效益注意填写单位万元</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pic>
        <p:nvPicPr>
          <p:cNvPr id="88067" name="图片 3"/>
          <p:cNvPicPr>
            <a:picLocks noChangeAspect="1"/>
          </p:cNvPicPr>
          <p:nvPr/>
        </p:nvPicPr>
        <p:blipFill>
          <a:blip r:embed="rId1"/>
          <a:stretch>
            <a:fillRect/>
          </a:stretch>
        </p:blipFill>
        <p:spPr>
          <a:xfrm>
            <a:off x="763588" y="474663"/>
            <a:ext cx="8561387" cy="3494087"/>
          </a:xfrm>
          <a:prstGeom prst="rect">
            <a:avLst/>
          </a:prstGeom>
          <a:noFill/>
          <a:ln w="9525">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标题 1"/>
          <p:cNvSpPr>
            <a:spLocks noGrp="1"/>
          </p:cNvSpPr>
          <p:nvPr>
            <p:ph type="ctrTitle"/>
          </p:nvPr>
        </p:nvSpPr>
        <p:spPr>
          <a:xfrm>
            <a:off x="755650" y="2130425"/>
            <a:ext cx="8569325" cy="1470025"/>
          </a:xfrm>
        </p:spPr>
        <p:txBody>
          <a:bodyPr anchor="ctr"/>
          <a:p>
            <a:endParaRPr lang="zh-CN" altLang="en-US"/>
          </a:p>
        </p:txBody>
      </p:sp>
      <p:sp>
        <p:nvSpPr>
          <p:cNvPr id="3" name="副标题 2"/>
          <p:cNvSpPr>
            <a:spLocks noGrp="1"/>
          </p:cNvSpPr>
          <p:nvPr>
            <p:ph type="subTitle" idx="1"/>
          </p:nvPr>
        </p:nvSpPr>
        <p:spPr>
          <a:xfrm>
            <a:off x="756919" y="3969385"/>
            <a:ext cx="8568056" cy="1669415"/>
          </a:xfrm>
        </p:spPr>
        <p:txBody>
          <a:bodyPr/>
          <a:p>
            <a:pPr algn="l" fontAlgn="base"/>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成果简介</a:t>
            </a:r>
            <a:r>
              <a:rPr lang="zh-CN" altLang="en-US" sz="2000" strike="noStrike" noProof="0" dirty="0">
                <a:solidFill>
                  <a:schemeClr val="tx1"/>
                </a:solidFill>
                <a:effectLst>
                  <a:outerShdw blurRad="38100" dist="19050" dir="2700000" algn="tl" rotWithShape="0">
                    <a:schemeClr val="dk1">
                      <a:alpha val="40000"/>
                    </a:schemeClr>
                  </a:outerShdw>
                </a:effectLst>
                <a:uLnTx/>
                <a:uFillTx/>
                <a:latin typeface="楷体" panose="02010609060101010101" charset="-122"/>
                <a:ea typeface="楷体" panose="02010609060101010101" charset="-122"/>
                <a:sym typeface="+mn-ea"/>
              </a:rPr>
              <a:t>填写不可过于简单</a:t>
            </a:r>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按要求逐条填写，表述清晰，字数</a:t>
            </a:r>
            <a:r>
              <a:rPr lang="en-US" altLang="zh-CN"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1000</a:t>
            </a:r>
            <a:r>
              <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字左右</a:t>
            </a:r>
            <a:endParaRPr lang="zh-CN" altLang="en-US" sz="2000" strike="noStrike" noProof="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89091" name="图片 3"/>
          <p:cNvPicPr>
            <a:picLocks noChangeAspect="1"/>
          </p:cNvPicPr>
          <p:nvPr/>
        </p:nvPicPr>
        <p:blipFill>
          <a:blip r:embed="rId1"/>
          <a:stretch>
            <a:fillRect/>
          </a:stretch>
        </p:blipFill>
        <p:spPr>
          <a:xfrm>
            <a:off x="720725" y="382588"/>
            <a:ext cx="8639175" cy="3503612"/>
          </a:xfrm>
          <a:prstGeom prst="rect">
            <a:avLst/>
          </a:prstGeom>
          <a:noFill/>
          <a:ln w="9525">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标题 1"/>
          <p:cNvSpPr>
            <a:spLocks noGrp="1"/>
          </p:cNvSpPr>
          <p:nvPr>
            <p:ph type="ctrTitle"/>
          </p:nvPr>
        </p:nvSpPr>
        <p:spPr>
          <a:xfrm>
            <a:off x="755650" y="2130425"/>
            <a:ext cx="8569325" cy="1470025"/>
          </a:xfrm>
        </p:spPr>
        <p:txBody>
          <a:bodyPr anchor="ctr"/>
          <a:p>
            <a:endParaRPr lang="zh-CN" altLang="en-US"/>
          </a:p>
        </p:txBody>
      </p:sp>
      <p:sp>
        <p:nvSpPr>
          <p:cNvPr id="3" name="副标题 2"/>
          <p:cNvSpPr>
            <a:spLocks noGrp="1"/>
          </p:cNvSpPr>
          <p:nvPr>
            <p:ph type="subTitle" idx="1"/>
          </p:nvPr>
        </p:nvSpPr>
        <p:spPr>
          <a:xfrm>
            <a:off x="756919" y="3697605"/>
            <a:ext cx="8568691" cy="1941195"/>
          </a:xfrm>
        </p:spPr>
        <p:txBody>
          <a:bodyPr/>
          <a:p>
            <a:pPr algn="l" fontAlgn="base"/>
            <a:r>
              <a:rPr lang="zh-CN" altLang="en-US" sz="2000" strike="noStrike" noProof="0" dirty="0">
                <a:solidFill>
                  <a:schemeClr val="tx1"/>
                </a:solidFill>
                <a:effectLst>
                  <a:outerShdw blurRad="38100" dist="19050" dir="2700000" algn="tl" rotWithShape="0">
                    <a:schemeClr val="dk1">
                      <a:alpha val="40000"/>
                    </a:schemeClr>
                  </a:outerShdw>
                </a:effectLst>
                <a:uLnTx/>
                <a:uFillTx/>
                <a:latin typeface="楷体" panose="02010609060101010101" charset="-122"/>
                <a:ea typeface="楷体" panose="02010609060101010101" charset="-122"/>
                <a:sym typeface="+mn-ea"/>
              </a:rPr>
              <a:t>附件证明材料按要求上传完整，上传文件是名成果名称</a:t>
            </a:r>
            <a:endParaRPr lang="zh-CN" altLang="en-US" sz="2000" strike="noStrike" noProof="0" dirty="0">
              <a:solidFill>
                <a:schemeClr val="tx1"/>
              </a:solidFill>
              <a:effectLst>
                <a:outerShdw blurRad="38100" dist="19050" dir="2700000" algn="tl" rotWithShape="0">
                  <a:schemeClr val="dk1">
                    <a:alpha val="40000"/>
                  </a:schemeClr>
                </a:outerShdw>
              </a:effectLst>
              <a:uLnTx/>
              <a:uFillTx/>
              <a:latin typeface="楷体" panose="02010609060101010101" charset="-122"/>
              <a:ea typeface="楷体" panose="02010609060101010101" charset="-122"/>
              <a:sym typeface="+mn-ea"/>
            </a:endParaRPr>
          </a:p>
        </p:txBody>
      </p:sp>
      <p:pic>
        <p:nvPicPr>
          <p:cNvPr id="90115" name="图片 5"/>
          <p:cNvPicPr>
            <a:picLocks noChangeAspect="1"/>
          </p:cNvPicPr>
          <p:nvPr/>
        </p:nvPicPr>
        <p:blipFill>
          <a:blip r:embed="rId1"/>
          <a:stretch>
            <a:fillRect/>
          </a:stretch>
        </p:blipFill>
        <p:spPr>
          <a:xfrm>
            <a:off x="755650" y="655638"/>
            <a:ext cx="8591550" cy="2438400"/>
          </a:xfrm>
          <a:prstGeom prst="rect">
            <a:avLst/>
          </a:prstGeom>
          <a:noFill/>
          <a:ln w="9525">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3186"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93187"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3188"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3189"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3190"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93191" name="矩形 3"/>
          <p:cNvSpPr/>
          <p:nvPr/>
        </p:nvSpPr>
        <p:spPr>
          <a:xfrm>
            <a:off x="1041400" y="1371600"/>
            <a:ext cx="8291513" cy="554038"/>
          </a:xfrm>
          <a:prstGeom prst="rect">
            <a:avLst/>
          </a:prstGeom>
          <a:noFill/>
          <a:ln w="9525">
            <a:noFill/>
          </a:ln>
        </p:spPr>
        <p:txBody>
          <a:bodyPr anchor="t">
            <a:spAutoFit/>
          </a:bodyPr>
          <a:p>
            <a:pPr marL="342900" indent="-342900" eaLnBrk="0" hangingPunct="0">
              <a:lnSpc>
                <a:spcPct val="150000"/>
              </a:lnSpc>
              <a:buFont typeface="Wingdings" panose="05000000000000000000" pitchFamily="2" charset="2"/>
              <a:buChar char="p"/>
            </a:pPr>
            <a:r>
              <a:rPr lang="zh-CN" altLang="en-US" sz="2000" dirty="0">
                <a:solidFill>
                  <a:srgbClr val="C00000"/>
                </a:solidFill>
                <a:latin typeface="方正黑体简体" pitchFamily="65" charset="-122"/>
                <a:ea typeface="方正黑体简体" pitchFamily="65" charset="-122"/>
              </a:rPr>
              <a:t>科技成果登记系统的在线审核登记流程</a:t>
            </a:r>
            <a:endParaRPr lang="zh-CN" altLang="zh-CN" sz="2000" dirty="0">
              <a:solidFill>
                <a:srgbClr val="C00000"/>
              </a:solidFill>
              <a:latin typeface="方正黑体简体" pitchFamily="65" charset="-122"/>
              <a:ea typeface="方正黑体简体" pitchFamily="65" charset="-122"/>
            </a:endParaRPr>
          </a:p>
        </p:txBody>
      </p:sp>
      <p:sp>
        <p:nvSpPr>
          <p:cNvPr id="93192"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graphicFrame>
        <p:nvGraphicFramePr>
          <p:cNvPr id="5" name="图示 4"/>
          <p:cNvGraphicFramePr/>
          <p:nvPr/>
        </p:nvGraphicFramePr>
        <p:xfrm>
          <a:off x="1231958" y="1699928"/>
          <a:ext cx="7910761" cy="233865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aphicFrame>
        <p:nvGraphicFramePr>
          <p:cNvPr id="17" name="图示 16"/>
          <p:cNvGraphicFramePr/>
          <p:nvPr/>
        </p:nvGraphicFramePr>
        <p:xfrm>
          <a:off x="1231958" y="3733792"/>
          <a:ext cx="5941898" cy="213354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2"/>
          <p:cNvSpPr txBox="1"/>
          <p:nvPr/>
        </p:nvSpPr>
        <p:spPr>
          <a:xfrm>
            <a:off x="6208713" y="55562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1-</a:t>
            </a:r>
            <a:r>
              <a:rPr lang="zh-CN" altLang="en-US" sz="2800" b="1" dirty="0">
                <a:latin typeface="方正姚体" panose="02010601030101010101" pitchFamily="2" charset="-122"/>
                <a:ea typeface="方正姚体" panose="02010601030101010101" pitchFamily="2" charset="-122"/>
              </a:rPr>
              <a:t>登记范围</a:t>
            </a:r>
            <a:endParaRPr lang="zh-CN" altLang="en-US" sz="2800" b="1" dirty="0">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955675" y="1014413"/>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483" name="矩形 26"/>
          <p:cNvSpPr/>
          <p:nvPr/>
        </p:nvSpPr>
        <p:spPr>
          <a:xfrm>
            <a:off x="925513" y="520700"/>
            <a:ext cx="3163887" cy="415925"/>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32" name="Freeform 3"/>
          <p:cNvSpPr/>
          <p:nvPr/>
        </p:nvSpPr>
        <p:spPr bwMode="gray">
          <a:xfrm>
            <a:off x="1263650" y="1768475"/>
            <a:ext cx="3659188" cy="1879600"/>
          </a:xfrm>
          <a:custGeom>
            <a:avLst/>
            <a:gdLst>
              <a:gd name="T0" fmla="*/ 3657601 w 2305"/>
              <a:gd name="T1" fmla="*/ 1096962 h 1184"/>
              <a:gd name="T2" fmla="*/ 3160712 w 2305"/>
              <a:gd name="T3" fmla="*/ 1322387 h 1184"/>
              <a:gd name="T4" fmla="*/ 2884487 w 2305"/>
              <a:gd name="T5" fmla="*/ 1879600 h 1184"/>
              <a:gd name="T6" fmla="*/ 0 w 2305"/>
              <a:gd name="T7" fmla="*/ 1879600 h 1184"/>
              <a:gd name="T8" fmla="*/ 0 w 2305"/>
              <a:gd name="T9" fmla="*/ 1588 h 1184"/>
              <a:gd name="T10" fmla="*/ 3659188 w 2305"/>
              <a:gd name="T11" fmla="*/ 0 h 1184"/>
              <a:gd name="T12" fmla="*/ 3657601 w 2305"/>
              <a:gd name="T13" fmla="*/ 1096962 h 1184"/>
              <a:gd name="T14" fmla="*/ 0 60000 65536"/>
              <a:gd name="T15" fmla="*/ 0 60000 65536"/>
              <a:gd name="T16" fmla="*/ 0 60000 65536"/>
              <a:gd name="T17" fmla="*/ 0 60000 65536"/>
              <a:gd name="T18" fmla="*/ 0 60000 65536"/>
              <a:gd name="T19" fmla="*/ 0 60000 65536"/>
              <a:gd name="T20" fmla="*/ 0 60000 65536"/>
              <a:gd name="T21" fmla="*/ 0 w 2305"/>
              <a:gd name="T22" fmla="*/ 0 h 1184"/>
              <a:gd name="T23" fmla="*/ 2305 w 2305"/>
              <a:gd name="T24" fmla="*/ 1184 h 1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5" h="1184">
                <a:moveTo>
                  <a:pt x="2304" y="691"/>
                </a:moveTo>
                <a:cubicBezTo>
                  <a:pt x="2183" y="700"/>
                  <a:pt x="2056" y="766"/>
                  <a:pt x="1991" y="833"/>
                </a:cubicBezTo>
                <a:cubicBezTo>
                  <a:pt x="1926" y="900"/>
                  <a:pt x="1835" y="1007"/>
                  <a:pt x="1817" y="1184"/>
                </a:cubicBezTo>
                <a:lnTo>
                  <a:pt x="0" y="1184"/>
                </a:lnTo>
                <a:lnTo>
                  <a:pt x="0" y="1"/>
                </a:lnTo>
                <a:lnTo>
                  <a:pt x="2305" y="0"/>
                </a:lnTo>
                <a:lnTo>
                  <a:pt x="2304" y="691"/>
                </a:lnTo>
                <a:close/>
              </a:path>
            </a:pathLst>
          </a:custGeom>
          <a:solidFill>
            <a:schemeClr val="bg1">
              <a:lumMod val="75000"/>
              <a:alpha val="14902"/>
            </a:schemeClr>
          </a:solidFill>
          <a:ln w="9525">
            <a:miter lim="800000"/>
          </a:ln>
          <a:scene3d>
            <a:camera prst="legacyPerspectiveFront"/>
            <a:lightRig rig="legacyFlat3" dir="b"/>
          </a:scene3d>
          <a:sp3d extrusionH="176200" prstMaterial="legacyMatte">
            <a:bevelT w="13500" h="13500" prst="angle"/>
            <a:bevelB w="13500" h="13500" prst="angle"/>
            <a:extrusionClr>
              <a:srgbClr val="B2B2B2"/>
            </a:extrusionClr>
          </a:sp3d>
        </p:spPr>
        <p:txBody>
          <a:bodyPr wrap="none" anchor="ctr">
            <a:flatTx/>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4" name="Freeform 5"/>
          <p:cNvSpPr/>
          <p:nvPr/>
        </p:nvSpPr>
        <p:spPr bwMode="gray">
          <a:xfrm>
            <a:off x="5065713" y="1771650"/>
            <a:ext cx="3659188" cy="1879600"/>
          </a:xfrm>
          <a:custGeom>
            <a:avLst/>
            <a:gdLst>
              <a:gd name="T0" fmla="*/ 1587 w 2305"/>
              <a:gd name="T1" fmla="*/ 1096962 h 1184"/>
              <a:gd name="T2" fmla="*/ 498475 w 2305"/>
              <a:gd name="T3" fmla="*/ 1322387 h 1184"/>
              <a:gd name="T4" fmla="*/ 763587 w 2305"/>
              <a:gd name="T5" fmla="*/ 1876425 h 1184"/>
              <a:gd name="T6" fmla="*/ 3659187 w 2305"/>
              <a:gd name="T7" fmla="*/ 1879600 h 1184"/>
              <a:gd name="T8" fmla="*/ 3659187 w 2305"/>
              <a:gd name="T9" fmla="*/ 1588 h 1184"/>
              <a:gd name="T10" fmla="*/ 0 w 2305"/>
              <a:gd name="T11" fmla="*/ 0 h 1184"/>
              <a:gd name="T12" fmla="*/ 1587 w 2305"/>
              <a:gd name="T13" fmla="*/ 1096962 h 1184"/>
              <a:gd name="T14" fmla="*/ 0 60000 65536"/>
              <a:gd name="T15" fmla="*/ 0 60000 65536"/>
              <a:gd name="T16" fmla="*/ 0 60000 65536"/>
              <a:gd name="T17" fmla="*/ 0 60000 65536"/>
              <a:gd name="T18" fmla="*/ 0 60000 65536"/>
              <a:gd name="T19" fmla="*/ 0 60000 65536"/>
              <a:gd name="T20" fmla="*/ 0 60000 65536"/>
              <a:gd name="T21" fmla="*/ 0 w 2305"/>
              <a:gd name="T22" fmla="*/ 0 h 1184"/>
              <a:gd name="T23" fmla="*/ 2305 w 2305"/>
              <a:gd name="T24" fmla="*/ 1184 h 1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5" h="1184">
                <a:moveTo>
                  <a:pt x="1" y="691"/>
                </a:moveTo>
                <a:cubicBezTo>
                  <a:pt x="122" y="700"/>
                  <a:pt x="249" y="766"/>
                  <a:pt x="314" y="833"/>
                </a:cubicBezTo>
                <a:cubicBezTo>
                  <a:pt x="379" y="900"/>
                  <a:pt x="463" y="1005"/>
                  <a:pt x="481" y="1182"/>
                </a:cubicBezTo>
                <a:lnTo>
                  <a:pt x="2305" y="1184"/>
                </a:lnTo>
                <a:lnTo>
                  <a:pt x="2305" y="1"/>
                </a:lnTo>
                <a:lnTo>
                  <a:pt x="0" y="0"/>
                </a:lnTo>
                <a:lnTo>
                  <a:pt x="1" y="691"/>
                </a:lnTo>
                <a:close/>
              </a:path>
            </a:pathLst>
          </a:custGeom>
          <a:solidFill>
            <a:schemeClr val="bg1">
              <a:lumMod val="75000"/>
              <a:alpha val="14902"/>
            </a:schemeClr>
          </a:solidFill>
          <a:ln w="9525">
            <a:miter lim="800000"/>
          </a:ln>
          <a:scene3d>
            <a:camera prst="legacyPerspectiveFront"/>
            <a:lightRig rig="legacyFlat3" dir="b"/>
          </a:scene3d>
          <a:sp3d extrusionH="176200" prstMaterial="legacyMatte">
            <a:bevelT w="13500" h="13500" prst="angle"/>
            <a:bevelB w="13500" h="13500" prst="angle"/>
            <a:extrusionClr>
              <a:srgbClr val="B2B2B2"/>
            </a:extrusionClr>
          </a:sp3d>
        </p:spPr>
        <p:txBody>
          <a:bodyPr wrap="none" anchor="ctr">
            <a:flatTx/>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6" name="Freeform 7"/>
          <p:cNvSpPr/>
          <p:nvPr/>
        </p:nvSpPr>
        <p:spPr bwMode="gray">
          <a:xfrm>
            <a:off x="1260475" y="3778250"/>
            <a:ext cx="3659188" cy="1879600"/>
          </a:xfrm>
          <a:custGeom>
            <a:avLst/>
            <a:gdLst>
              <a:gd name="T0" fmla="*/ 3657601 w 2305"/>
              <a:gd name="T1" fmla="*/ 782637 h 1184"/>
              <a:gd name="T2" fmla="*/ 3160712 w 2305"/>
              <a:gd name="T3" fmla="*/ 557212 h 1184"/>
              <a:gd name="T4" fmla="*/ 2878137 w 2305"/>
              <a:gd name="T5" fmla="*/ 1588 h 1184"/>
              <a:gd name="T6" fmla="*/ 0 w 2305"/>
              <a:gd name="T7" fmla="*/ 0 h 1184"/>
              <a:gd name="T8" fmla="*/ 0 w 2305"/>
              <a:gd name="T9" fmla="*/ 1878013 h 1184"/>
              <a:gd name="T10" fmla="*/ 3659188 w 2305"/>
              <a:gd name="T11" fmla="*/ 1879600 h 1184"/>
              <a:gd name="T12" fmla="*/ 3657601 w 2305"/>
              <a:gd name="T13" fmla="*/ 782637 h 1184"/>
              <a:gd name="T14" fmla="*/ 0 60000 65536"/>
              <a:gd name="T15" fmla="*/ 0 60000 65536"/>
              <a:gd name="T16" fmla="*/ 0 60000 65536"/>
              <a:gd name="T17" fmla="*/ 0 60000 65536"/>
              <a:gd name="T18" fmla="*/ 0 60000 65536"/>
              <a:gd name="T19" fmla="*/ 0 60000 65536"/>
              <a:gd name="T20" fmla="*/ 0 60000 65536"/>
              <a:gd name="T21" fmla="*/ 0 w 2305"/>
              <a:gd name="T22" fmla="*/ 0 h 1184"/>
              <a:gd name="T23" fmla="*/ 2305 w 2305"/>
              <a:gd name="T24" fmla="*/ 1184 h 1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5" h="1184">
                <a:moveTo>
                  <a:pt x="2304" y="493"/>
                </a:moveTo>
                <a:cubicBezTo>
                  <a:pt x="2183" y="484"/>
                  <a:pt x="2056" y="418"/>
                  <a:pt x="1991" y="351"/>
                </a:cubicBezTo>
                <a:cubicBezTo>
                  <a:pt x="1926" y="284"/>
                  <a:pt x="1831" y="178"/>
                  <a:pt x="1813" y="1"/>
                </a:cubicBezTo>
                <a:lnTo>
                  <a:pt x="0" y="0"/>
                </a:lnTo>
                <a:lnTo>
                  <a:pt x="0" y="1183"/>
                </a:lnTo>
                <a:lnTo>
                  <a:pt x="2305" y="1184"/>
                </a:lnTo>
                <a:lnTo>
                  <a:pt x="2304" y="493"/>
                </a:lnTo>
                <a:close/>
              </a:path>
            </a:pathLst>
          </a:custGeom>
          <a:solidFill>
            <a:schemeClr val="bg1">
              <a:lumMod val="75000"/>
              <a:alpha val="14902"/>
            </a:schemeClr>
          </a:solidFill>
          <a:ln w="9525">
            <a:miter lim="800000"/>
          </a:ln>
          <a:scene3d>
            <a:camera prst="legacyPerspectiveFront"/>
            <a:lightRig rig="legacyFlat3" dir="b"/>
          </a:scene3d>
          <a:sp3d extrusionH="176200" prstMaterial="legacyMatte">
            <a:bevelT w="13500" h="13500" prst="angle"/>
            <a:bevelB w="13500" h="13500" prst="angle"/>
            <a:extrusionClr>
              <a:srgbClr val="B2B2B2"/>
            </a:extrusionClr>
          </a:sp3d>
        </p:spPr>
        <p:txBody>
          <a:bodyPr wrap="none" anchor="ctr">
            <a:flatTx/>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7" name="Freeform 8"/>
          <p:cNvSpPr/>
          <p:nvPr/>
        </p:nvSpPr>
        <p:spPr bwMode="gray">
          <a:xfrm>
            <a:off x="5062538" y="3768725"/>
            <a:ext cx="3659188" cy="1881188"/>
          </a:xfrm>
          <a:custGeom>
            <a:avLst/>
            <a:gdLst>
              <a:gd name="T0" fmla="*/ 1587 w 2305"/>
              <a:gd name="T1" fmla="*/ 784225 h 1185"/>
              <a:gd name="T2" fmla="*/ 498475 w 2305"/>
              <a:gd name="T3" fmla="*/ 558800 h 1185"/>
              <a:gd name="T4" fmla="*/ 766762 w 2305"/>
              <a:gd name="T5" fmla="*/ 0 h 1185"/>
              <a:gd name="T6" fmla="*/ 3659187 w 2305"/>
              <a:gd name="T7" fmla="*/ 1588 h 1185"/>
              <a:gd name="T8" fmla="*/ 3659187 w 2305"/>
              <a:gd name="T9" fmla="*/ 1879601 h 1185"/>
              <a:gd name="T10" fmla="*/ 0 w 2305"/>
              <a:gd name="T11" fmla="*/ 1881188 h 1185"/>
              <a:gd name="T12" fmla="*/ 1587 w 2305"/>
              <a:gd name="T13" fmla="*/ 784225 h 1185"/>
              <a:gd name="T14" fmla="*/ 0 60000 65536"/>
              <a:gd name="T15" fmla="*/ 0 60000 65536"/>
              <a:gd name="T16" fmla="*/ 0 60000 65536"/>
              <a:gd name="T17" fmla="*/ 0 60000 65536"/>
              <a:gd name="T18" fmla="*/ 0 60000 65536"/>
              <a:gd name="T19" fmla="*/ 0 60000 65536"/>
              <a:gd name="T20" fmla="*/ 0 60000 65536"/>
              <a:gd name="T21" fmla="*/ 0 w 2305"/>
              <a:gd name="T22" fmla="*/ 0 h 1185"/>
              <a:gd name="T23" fmla="*/ 2305 w 2305"/>
              <a:gd name="T24" fmla="*/ 1185 h 11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5" h="1185">
                <a:moveTo>
                  <a:pt x="1" y="494"/>
                </a:moveTo>
                <a:cubicBezTo>
                  <a:pt x="122" y="485"/>
                  <a:pt x="249" y="419"/>
                  <a:pt x="314" y="352"/>
                </a:cubicBezTo>
                <a:cubicBezTo>
                  <a:pt x="379" y="285"/>
                  <a:pt x="465" y="177"/>
                  <a:pt x="483" y="0"/>
                </a:cubicBezTo>
                <a:lnTo>
                  <a:pt x="2305" y="1"/>
                </a:lnTo>
                <a:lnTo>
                  <a:pt x="2305" y="1184"/>
                </a:lnTo>
                <a:lnTo>
                  <a:pt x="0" y="1185"/>
                </a:lnTo>
                <a:lnTo>
                  <a:pt x="1" y="494"/>
                </a:lnTo>
                <a:close/>
              </a:path>
            </a:pathLst>
          </a:custGeom>
          <a:solidFill>
            <a:schemeClr val="bg1">
              <a:lumMod val="75000"/>
              <a:alpha val="14902"/>
            </a:schemeClr>
          </a:solidFill>
          <a:ln w="9525">
            <a:miter lim="800000"/>
          </a:ln>
          <a:scene3d>
            <a:camera prst="legacyPerspectiveFront"/>
            <a:lightRig rig="legacyFlat3" dir="b"/>
          </a:scene3d>
          <a:sp3d extrusionH="176200" prstMaterial="legacyMatte">
            <a:bevelT w="13500" h="13500" prst="angle"/>
            <a:bevelB w="13500" h="13500" prst="angle"/>
            <a:extrusionClr>
              <a:srgbClr val="B2B2B2"/>
            </a:extrusionClr>
          </a:sp3d>
        </p:spPr>
        <p:txBody>
          <a:bodyPr wrap="none" anchor="ctr">
            <a:flatTx/>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4" name="Rectangle 17"/>
          <p:cNvSpPr>
            <a:spLocks noChangeArrowheads="1"/>
          </p:cNvSpPr>
          <p:nvPr/>
        </p:nvSpPr>
        <p:spPr bwMode="gray">
          <a:xfrm>
            <a:off x="1544638" y="1933575"/>
            <a:ext cx="29543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marL="0" marR="0" lvl="0" indent="0" algn="ctr"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1</a:t>
            </a:r>
            <a:r>
              <a:rPr kumimoji="0" lang="en-US" altLang="zh-CN" sz="16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en-US" sz="16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各级财政资金支持的科技计划项目产生的成果，开展项目验收时必须同步</a:t>
            </a:r>
            <a:r>
              <a:rPr kumimoji="0" lang="zh-CN" altLang="en-US" sz="16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登记。</a:t>
            </a:r>
            <a:endParaRPr kumimoji="0" lang="zh-CN" altLang="en-US" sz="1600" b="0" i="0" u="none" strike="noStrike" kern="1200" cap="none" spc="0" normalizeH="0" baseline="0" noProof="0" dirty="0">
              <a:ln>
                <a:noFill/>
              </a:ln>
              <a:solidFill>
                <a:schemeClr val="tx1"/>
              </a:solidFill>
              <a:effectLst/>
              <a:uLnTx/>
              <a:uFillTx/>
              <a:latin typeface="Calibri" panose="020F0502020204030204" pitchFamily="34" charset="0"/>
              <a:ea typeface="宋体" panose="02010600030101010101" pitchFamily="2" charset="-122"/>
              <a:cs typeface="+mn-cs"/>
              <a:sym typeface="+mn-ea"/>
            </a:endParaRPr>
          </a:p>
        </p:txBody>
      </p:sp>
      <p:sp>
        <p:nvSpPr>
          <p:cNvPr id="45" name="Rectangle 18"/>
          <p:cNvSpPr>
            <a:spLocks noChangeArrowheads="1"/>
          </p:cNvSpPr>
          <p:nvPr/>
        </p:nvSpPr>
        <p:spPr bwMode="gray">
          <a:xfrm>
            <a:off x="5630863" y="2036763"/>
            <a:ext cx="2989263"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marL="0" marR="0" lvl="0" indent="0" algn="ctr"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2</a:t>
            </a:r>
            <a:r>
              <a:rPr kumimoji="0" lang="en-US" altLang="zh-CN" sz="16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en-US" sz="16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申报安徽省科学技术奖、安徽创新创业大奖赛等的成果，申报前必须登记。</a:t>
            </a:r>
            <a:endParaRPr kumimoji="0" lang="zh-CN" altLang="en-US" sz="16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46" name="Text Box 26"/>
          <p:cNvSpPr txBox="1">
            <a:spLocks noChangeArrowheads="1"/>
          </p:cNvSpPr>
          <p:nvPr/>
        </p:nvSpPr>
        <p:spPr bwMode="gray">
          <a:xfrm>
            <a:off x="1455738" y="3944938"/>
            <a:ext cx="2698750" cy="154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marL="0" marR="0" lvl="0" indent="0" algn="ctr" defTabSz="914400" rtl="0" eaLnBrk="0" fontAlgn="base" latinLnBrk="0" hangingPunct="0">
              <a:lnSpc>
                <a:spcPct val="120000"/>
              </a:lnSpc>
              <a:spcBef>
                <a:spcPct val="0"/>
              </a:spcBef>
              <a:spcAft>
                <a:spcPct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3</a:t>
            </a:r>
            <a:r>
              <a:rPr kumimoji="0" lang="en-US" altLang="zh-CN" sz="16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en-US" sz="16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非财政资金支持产生的科技成果（包括技术标准、专利、植物新品种权证书、软件登记证书等），符合登记条件的，鼓励其登记。</a:t>
            </a:r>
            <a:endParaRPr kumimoji="0" lang="zh-CN" altLang="en-US" sz="16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47" name="Text Box 27"/>
          <p:cNvSpPr txBox="1">
            <a:spLocks noChangeArrowheads="1"/>
          </p:cNvSpPr>
          <p:nvPr/>
        </p:nvSpPr>
        <p:spPr bwMode="gray">
          <a:xfrm>
            <a:off x="5789613" y="4130675"/>
            <a:ext cx="2671763"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1" fontAlgn="base" latinLnBrk="0" hangingPunct="1">
              <a:lnSpc>
                <a:spcPct val="150000"/>
              </a:lnSpc>
              <a:spcBef>
                <a:spcPct val="50000"/>
              </a:spcBef>
              <a:spcAft>
                <a:spcPct val="0"/>
              </a:spcAft>
              <a:buClrTx/>
              <a:buSzTx/>
              <a:buFont typeface="Arial" panose="020B0604020202020204" pitchFamily="34" charset="0"/>
              <a:buNone/>
              <a:defRPr/>
            </a:pPr>
            <a:r>
              <a:rPr kumimoji="0" lang="en-US" altLang="zh-CN" sz="16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4.</a:t>
            </a:r>
            <a:r>
              <a:rPr kumimoji="0" lang="zh-CN" altLang="en-US" sz="16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涉及国家秘密的科技成果，按照国家科技保密的有关规定执行，不在此登记范围内。</a:t>
            </a:r>
            <a:endParaRPr kumimoji="0" lang="zh-CN" altLang="en-US" sz="16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grpSp>
        <p:nvGrpSpPr>
          <p:cNvPr id="20492" name="Group 35"/>
          <p:cNvGrpSpPr/>
          <p:nvPr/>
        </p:nvGrpSpPr>
        <p:grpSpPr>
          <a:xfrm>
            <a:off x="3997325" y="2711450"/>
            <a:ext cx="2000250" cy="1954213"/>
            <a:chOff x="2350" y="2010"/>
            <a:chExt cx="1060" cy="1060"/>
          </a:xfrm>
        </p:grpSpPr>
        <p:sp>
          <p:nvSpPr>
            <p:cNvPr id="20493" name="Oval 29"/>
            <p:cNvSpPr/>
            <p:nvPr/>
          </p:nvSpPr>
          <p:spPr>
            <a:xfrm>
              <a:off x="2350" y="2010"/>
              <a:ext cx="1060" cy="1060"/>
            </a:xfrm>
            <a:prstGeom prst="ellipse">
              <a:avLst/>
            </a:prstGeom>
            <a:gradFill rotWithShape="1">
              <a:gsLst>
                <a:gs pos="0">
                  <a:srgbClr val="8A8A8A"/>
                </a:gs>
                <a:gs pos="50000">
                  <a:srgbClr val="FFFFFF"/>
                </a:gs>
                <a:gs pos="100000">
                  <a:srgbClr val="8A8A8A"/>
                </a:gs>
              </a:gsLst>
              <a:lin ang="18900000" scaled="1"/>
              <a:tileRect/>
            </a:gradFill>
            <a:ln w="9525" cap="flat" cmpd="sng">
              <a:solidFill>
                <a:srgbClr val="DDDDDD"/>
              </a:solidFill>
              <a:prstDash val="solid"/>
              <a:round/>
              <a:headEnd type="none" w="med" len="med"/>
              <a:tailEnd type="none" w="med" len="med"/>
            </a:ln>
            <a:effectLst>
              <a:outerShdw dist="35921" dir="2699999" algn="ctr" rotWithShape="0">
                <a:srgbClr val="808080">
                  <a:alpha val="50000"/>
                </a:srgbClr>
              </a:outerShdw>
            </a:effectLst>
          </p:spPr>
          <p:txBody>
            <a:bodyPr wrap="none" anchor="ctr"/>
            <a:p>
              <a:endParaRPr lang="zh-CN" altLang="en-US" dirty="0">
                <a:solidFill>
                  <a:srgbClr val="000000"/>
                </a:solidFill>
                <a:latin typeface="Arial" panose="020B0604020202020204" pitchFamily="34" charset="0"/>
                <a:ea typeface="宋体" panose="02010600030101010101" pitchFamily="2" charset="-122"/>
              </a:endParaRPr>
            </a:p>
          </p:txBody>
        </p:sp>
        <p:grpSp>
          <p:nvGrpSpPr>
            <p:cNvPr id="20494" name="Group 30"/>
            <p:cNvGrpSpPr/>
            <p:nvPr/>
          </p:nvGrpSpPr>
          <p:grpSpPr>
            <a:xfrm rot="-2288454">
              <a:off x="2439" y="2081"/>
              <a:ext cx="887" cy="907"/>
              <a:chOff x="887" y="2040"/>
              <a:chExt cx="433" cy="422"/>
            </a:xfrm>
          </p:grpSpPr>
          <p:pic>
            <p:nvPicPr>
              <p:cNvPr id="20495" name="Picture 31" descr="circuler_1"/>
              <p:cNvPicPr>
                <a:picLocks noChangeAspect="1"/>
              </p:cNvPicPr>
              <p:nvPr/>
            </p:nvPicPr>
            <p:blipFill>
              <a:blip r:embed="rId1"/>
              <a:stretch>
                <a:fillRect/>
              </a:stretch>
            </p:blipFill>
            <p:spPr>
              <a:xfrm>
                <a:off x="887" y="2040"/>
                <a:ext cx="430" cy="420"/>
              </a:xfrm>
              <a:prstGeom prst="rect">
                <a:avLst/>
              </a:prstGeom>
              <a:noFill/>
              <a:ln w="9525">
                <a:noFill/>
              </a:ln>
            </p:spPr>
          </p:pic>
          <p:sp>
            <p:nvSpPr>
              <p:cNvPr id="20496" name="Oval 32"/>
              <p:cNvSpPr/>
              <p:nvPr/>
            </p:nvSpPr>
            <p:spPr>
              <a:xfrm>
                <a:off x="887" y="2040"/>
                <a:ext cx="433" cy="422"/>
              </a:xfrm>
              <a:prstGeom prst="ellipse">
                <a:avLst/>
              </a:prstGeom>
              <a:solidFill>
                <a:srgbClr val="002060">
                  <a:alpha val="74901"/>
                </a:srgbClr>
              </a:solidFill>
              <a:ln w="9525">
                <a:noFill/>
              </a:ln>
            </p:spPr>
            <p:txBody>
              <a:bodyPr wrap="none" anchor="ctr"/>
              <a:p>
                <a:endParaRPr lang="zh-CN" altLang="en-US" dirty="0">
                  <a:solidFill>
                    <a:srgbClr val="000000"/>
                  </a:solidFill>
                  <a:latin typeface="Arial" panose="020B0604020202020204" pitchFamily="34" charset="0"/>
                  <a:ea typeface="宋体" panose="02010600030101010101" pitchFamily="2" charset="-122"/>
                </a:endParaRPr>
              </a:p>
            </p:txBody>
          </p:sp>
        </p:grpSp>
      </p:grpSp>
      <p:sp>
        <p:nvSpPr>
          <p:cNvPr id="20497" name="Text Box 37"/>
          <p:cNvSpPr txBox="1"/>
          <p:nvPr/>
        </p:nvSpPr>
        <p:spPr>
          <a:xfrm>
            <a:off x="4405313" y="3098800"/>
            <a:ext cx="1219200" cy="1108075"/>
          </a:xfrm>
          <a:prstGeom prst="rect">
            <a:avLst/>
          </a:prstGeom>
          <a:noFill/>
          <a:ln w="9525">
            <a:noFill/>
          </a:ln>
          <a:effectLst>
            <a:outerShdw dist="35921" dir="2699999" algn="ctr" rotWithShape="0">
              <a:srgbClr val="808080"/>
            </a:outerShdw>
          </a:effectLst>
        </p:spPr>
        <p:txBody>
          <a:bodyPr anchor="t">
            <a:spAutoFit/>
          </a:bodyPr>
          <a:p>
            <a:pPr algn="ctr">
              <a:spcBef>
                <a:spcPct val="50000"/>
              </a:spcBef>
            </a:pPr>
            <a:r>
              <a:rPr lang="zh-CN" altLang="en-US" sz="2200" b="1" dirty="0">
                <a:solidFill>
                  <a:srgbClr val="FFFFFF"/>
                </a:solidFill>
                <a:latin typeface="黑体" panose="02010609060101010101" pitchFamily="49" charset="-122"/>
                <a:ea typeface="黑体" panose="02010609060101010101" pitchFamily="49" charset="-122"/>
              </a:rPr>
              <a:t>安徽省科技成果登记</a:t>
            </a:r>
            <a:endParaRPr lang="en-US" altLang="zh-CN" sz="2200" b="1" dirty="0">
              <a:solidFill>
                <a:srgbClr val="FFFFFF"/>
              </a:solidFill>
              <a:latin typeface="黑体" panose="02010609060101010101" pitchFamily="49" charset="-122"/>
              <a:ea typeface="黑体" panose="02010609060101010101" pitchFamily="49" charset="-122"/>
            </a:endParaRPr>
          </a:p>
        </p:txBody>
      </p:sp>
      <p:sp>
        <p:nvSpPr>
          <p:cNvPr id="20498"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5234"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95235"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5236"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5237"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5238"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4" name="矩形 3"/>
          <p:cNvSpPr/>
          <p:nvPr/>
        </p:nvSpPr>
        <p:spPr>
          <a:xfrm>
            <a:off x="977900" y="1371600"/>
            <a:ext cx="8291513" cy="1477963"/>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成果</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申请</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人提交数据后，可看到相关的成果工作</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进度</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，依次为科技成果填写中、</a:t>
            </a:r>
            <a:r>
              <a:rPr kumimoji="0" lang="zh-CN" altLang="zh-CN"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待</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所属单位核对</a:t>
            </a:r>
            <a:r>
              <a:rPr kumimoji="0" lang="zh-CN" altLang="zh-CN"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待归口</a:t>
            </a:r>
            <a:r>
              <a:rPr kumimoji="0" lang="zh-CN" altLang="zh-CN"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管理</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单位推荐</a:t>
            </a:r>
            <a:r>
              <a:rPr kumimoji="0" lang="zh-CN" altLang="zh-CN"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、待</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省科技厅审核</a:t>
            </a:r>
            <a:r>
              <a:rPr kumimoji="0" lang="zh-CN" altLang="zh-CN"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、审核</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通过。</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pic>
        <p:nvPicPr>
          <p:cNvPr id="95240" name="Picture 10"/>
          <p:cNvPicPr>
            <a:picLocks noChangeAspect="1"/>
          </p:cNvPicPr>
          <p:nvPr/>
        </p:nvPicPr>
        <p:blipFill>
          <a:blip r:embed="rId1"/>
          <a:stretch>
            <a:fillRect/>
          </a:stretch>
        </p:blipFill>
        <p:spPr>
          <a:xfrm>
            <a:off x="1751013" y="2987675"/>
            <a:ext cx="6413500" cy="3276600"/>
          </a:xfrm>
          <a:prstGeom prst="rect">
            <a:avLst/>
          </a:prstGeom>
          <a:noFill/>
          <a:ln w="9525">
            <a:noFill/>
          </a:ln>
        </p:spPr>
      </p:pic>
      <p:sp>
        <p:nvSpPr>
          <p:cNvPr id="15" name="椭圆 14"/>
          <p:cNvSpPr/>
          <p:nvPr/>
        </p:nvSpPr>
        <p:spPr>
          <a:xfrm>
            <a:off x="6183313" y="5410200"/>
            <a:ext cx="685800" cy="2762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95242"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7282"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97283"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7284"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7285"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7286"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97287" name="矩形 3"/>
          <p:cNvSpPr/>
          <p:nvPr/>
        </p:nvSpPr>
        <p:spPr>
          <a:xfrm>
            <a:off x="955675" y="1203325"/>
            <a:ext cx="8289925" cy="500063"/>
          </a:xfrm>
          <a:prstGeom prst="rect">
            <a:avLst/>
          </a:prstGeom>
          <a:noFill/>
          <a:ln w="9525">
            <a:noFill/>
          </a:ln>
        </p:spPr>
        <p:txBody>
          <a:bodyPr anchor="t">
            <a:spAutoFit/>
          </a:bodyPr>
          <a:p>
            <a:pPr eaLnBrk="0" hangingPunct="0">
              <a:lnSpc>
                <a:spcPct val="150000"/>
              </a:lnSpc>
            </a:pPr>
            <a:r>
              <a:rPr lang="zh-CN" altLang="en-US" sz="2000" dirty="0">
                <a:solidFill>
                  <a:srgbClr val="C00000"/>
                </a:solidFill>
                <a:latin typeface="方正黑体简体" pitchFamily="65" charset="-122"/>
                <a:ea typeface="方正黑体简体" pitchFamily="65" charset="-122"/>
              </a:rPr>
              <a:t>一、所属单位核对</a:t>
            </a:r>
            <a:endParaRPr lang="en-US" altLang="zh-CN" sz="2000" dirty="0">
              <a:solidFill>
                <a:srgbClr val="C00000"/>
              </a:solidFill>
              <a:latin typeface="方正黑体简体" pitchFamily="65" charset="-122"/>
              <a:ea typeface="方正黑体简体" pitchFamily="65" charset="-122"/>
            </a:endParaRPr>
          </a:p>
        </p:txBody>
      </p:sp>
      <p:sp>
        <p:nvSpPr>
          <p:cNvPr id="2" name="矩形 1"/>
          <p:cNvSpPr/>
          <p:nvPr/>
        </p:nvSpPr>
        <p:spPr>
          <a:xfrm>
            <a:off x="955675" y="1698625"/>
            <a:ext cx="8289925" cy="24003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成果所属单位对项目负责人提交成果登记申请材料的真实性进行核对，通过后提交至所属地市科技局或省直有关部门，如发现有不符合要求的填报信息，应退回成果申报人修改。</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自然人提交的成果登记申请直接提交至所属地市科技局。</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具体操作步骤如下：</a:t>
            </a:r>
            <a:endPar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97289" name="灯片编号占位符 2"/>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9329" name="Picture 14"/>
          <p:cNvPicPr>
            <a:picLocks noChangeAspect="1"/>
          </p:cNvPicPr>
          <p:nvPr/>
        </p:nvPicPr>
        <p:blipFill>
          <a:blip r:embed="rId1"/>
          <a:stretch>
            <a:fillRect/>
          </a:stretch>
        </p:blipFill>
        <p:spPr>
          <a:xfrm>
            <a:off x="1833563" y="2438400"/>
            <a:ext cx="5340350" cy="3509963"/>
          </a:xfrm>
          <a:prstGeom prst="rect">
            <a:avLst/>
          </a:prstGeom>
          <a:noFill/>
          <a:ln w="9525">
            <a:noFill/>
          </a:ln>
        </p:spPr>
      </p:pic>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9331"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99332"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9333"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9334"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99335"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99336"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99337" name="矩形 3"/>
          <p:cNvSpPr/>
          <p:nvPr/>
        </p:nvSpPr>
        <p:spPr>
          <a:xfrm>
            <a:off x="955675" y="1203325"/>
            <a:ext cx="8289925" cy="500063"/>
          </a:xfrm>
          <a:prstGeom prst="rect">
            <a:avLst/>
          </a:prstGeom>
          <a:noFill/>
          <a:ln w="9525">
            <a:noFill/>
          </a:ln>
        </p:spPr>
        <p:txBody>
          <a:bodyPr anchor="t">
            <a:spAutoFit/>
          </a:bodyPr>
          <a:p>
            <a:pPr eaLnBrk="0" hangingPunct="0">
              <a:lnSpc>
                <a:spcPct val="150000"/>
              </a:lnSpc>
            </a:pPr>
            <a:r>
              <a:rPr lang="zh-CN" altLang="en-US" sz="2000" dirty="0">
                <a:solidFill>
                  <a:srgbClr val="C00000"/>
                </a:solidFill>
                <a:latin typeface="方正黑体简体" pitchFamily="65" charset="-122"/>
                <a:ea typeface="方正黑体简体" pitchFamily="65" charset="-122"/>
              </a:rPr>
              <a:t>一、所属单位核对</a:t>
            </a:r>
            <a:endParaRPr lang="en-US" altLang="zh-CN" sz="2000" dirty="0">
              <a:solidFill>
                <a:srgbClr val="C00000"/>
              </a:solidFill>
              <a:latin typeface="方正黑体简体" pitchFamily="65" charset="-122"/>
              <a:ea typeface="方正黑体简体" pitchFamily="65" charset="-122"/>
            </a:endParaRPr>
          </a:p>
        </p:txBody>
      </p:sp>
      <p:sp>
        <p:nvSpPr>
          <p:cNvPr id="2" name="矩形 1"/>
          <p:cNvSpPr/>
          <p:nvPr/>
        </p:nvSpPr>
        <p:spPr>
          <a:xfrm>
            <a:off x="955675" y="1698625"/>
            <a:ext cx="8656638"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1</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、成果所属单位登录安徽省科技成果登记系统，点击</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核对</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科技成果”</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endPar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4" name="椭圆 13"/>
          <p:cNvSpPr/>
          <p:nvPr/>
        </p:nvSpPr>
        <p:spPr>
          <a:xfrm>
            <a:off x="1992313" y="3775075"/>
            <a:ext cx="1174750" cy="7969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99340" name="灯片编号占位符 2"/>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1377" name="Picture 2"/>
          <p:cNvPicPr>
            <a:picLocks noChangeAspect="1"/>
          </p:cNvPicPr>
          <p:nvPr/>
        </p:nvPicPr>
        <p:blipFill>
          <a:blip r:embed="rId1"/>
          <a:stretch>
            <a:fillRect/>
          </a:stretch>
        </p:blipFill>
        <p:spPr>
          <a:xfrm>
            <a:off x="1250950" y="2438400"/>
            <a:ext cx="7824788" cy="3575050"/>
          </a:xfrm>
          <a:prstGeom prst="rect">
            <a:avLst/>
          </a:prstGeom>
          <a:noFill/>
          <a:ln w="9525">
            <a:noFill/>
          </a:ln>
        </p:spPr>
      </p:pic>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379"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101380"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1381"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1382"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1383"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01384"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101385" name="矩形 3"/>
          <p:cNvSpPr/>
          <p:nvPr/>
        </p:nvSpPr>
        <p:spPr>
          <a:xfrm>
            <a:off x="955675" y="1203325"/>
            <a:ext cx="8289925" cy="500063"/>
          </a:xfrm>
          <a:prstGeom prst="rect">
            <a:avLst/>
          </a:prstGeom>
          <a:noFill/>
          <a:ln w="9525">
            <a:noFill/>
          </a:ln>
        </p:spPr>
        <p:txBody>
          <a:bodyPr anchor="t">
            <a:spAutoFit/>
          </a:bodyPr>
          <a:p>
            <a:pPr eaLnBrk="0" hangingPunct="0">
              <a:lnSpc>
                <a:spcPct val="150000"/>
              </a:lnSpc>
            </a:pPr>
            <a:r>
              <a:rPr lang="zh-CN" altLang="en-US" sz="2000" dirty="0">
                <a:solidFill>
                  <a:srgbClr val="C00000"/>
                </a:solidFill>
                <a:latin typeface="方正黑体简体" pitchFamily="65" charset="-122"/>
                <a:ea typeface="方正黑体简体" pitchFamily="65" charset="-122"/>
              </a:rPr>
              <a:t>一、所属单位核对</a:t>
            </a:r>
            <a:endParaRPr lang="en-US" altLang="zh-CN" sz="2000" dirty="0">
              <a:solidFill>
                <a:srgbClr val="C00000"/>
              </a:solidFill>
              <a:latin typeface="方正黑体简体" pitchFamily="65" charset="-122"/>
              <a:ea typeface="方正黑体简体" pitchFamily="65" charset="-122"/>
            </a:endParaRPr>
          </a:p>
        </p:txBody>
      </p:sp>
      <p:sp>
        <p:nvSpPr>
          <p:cNvPr id="2" name="矩形 1"/>
          <p:cNvSpPr/>
          <p:nvPr/>
        </p:nvSpPr>
        <p:spPr>
          <a:xfrm>
            <a:off x="955675" y="1698625"/>
            <a:ext cx="8289925"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2</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、点击</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“进入核对”</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按钮，进入</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成果核对页面</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endPar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4" name="椭圆 13"/>
          <p:cNvSpPr/>
          <p:nvPr/>
        </p:nvSpPr>
        <p:spPr>
          <a:xfrm>
            <a:off x="8240713" y="5105400"/>
            <a:ext cx="1004888" cy="533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101388" name="灯片编号占位符 2"/>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3425" name="Picture 2"/>
          <p:cNvPicPr>
            <a:picLocks noChangeAspect="1"/>
          </p:cNvPicPr>
          <p:nvPr/>
        </p:nvPicPr>
        <p:blipFill>
          <a:blip r:embed="rId1"/>
          <a:stretch>
            <a:fillRect/>
          </a:stretch>
        </p:blipFill>
        <p:spPr>
          <a:xfrm>
            <a:off x="1165225" y="2714625"/>
            <a:ext cx="6630988" cy="3551238"/>
          </a:xfrm>
          <a:prstGeom prst="rect">
            <a:avLst/>
          </a:prstGeom>
          <a:noFill/>
          <a:ln w="9525">
            <a:noFill/>
          </a:ln>
        </p:spPr>
      </p:pic>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427"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103428"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3429"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3430"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3431"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03432"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103433" name="矩形 3"/>
          <p:cNvSpPr/>
          <p:nvPr/>
        </p:nvSpPr>
        <p:spPr>
          <a:xfrm>
            <a:off x="955675" y="1203325"/>
            <a:ext cx="8289925" cy="500063"/>
          </a:xfrm>
          <a:prstGeom prst="rect">
            <a:avLst/>
          </a:prstGeom>
          <a:noFill/>
          <a:ln w="9525">
            <a:noFill/>
          </a:ln>
        </p:spPr>
        <p:txBody>
          <a:bodyPr anchor="t">
            <a:spAutoFit/>
          </a:bodyPr>
          <a:p>
            <a:pPr eaLnBrk="0" hangingPunct="0">
              <a:lnSpc>
                <a:spcPct val="150000"/>
              </a:lnSpc>
            </a:pPr>
            <a:r>
              <a:rPr lang="zh-CN" altLang="en-US" sz="2000" dirty="0">
                <a:solidFill>
                  <a:srgbClr val="C00000"/>
                </a:solidFill>
                <a:latin typeface="方正黑体简体" pitchFamily="65" charset="-122"/>
                <a:ea typeface="方正黑体简体" pitchFamily="65" charset="-122"/>
              </a:rPr>
              <a:t>一、所属单位核对</a:t>
            </a:r>
            <a:endParaRPr lang="en-US" altLang="zh-CN" sz="2000" dirty="0">
              <a:solidFill>
                <a:srgbClr val="C00000"/>
              </a:solidFill>
              <a:latin typeface="方正黑体简体" pitchFamily="65" charset="-122"/>
              <a:ea typeface="方正黑体简体" pitchFamily="65" charset="-122"/>
            </a:endParaRPr>
          </a:p>
        </p:txBody>
      </p:sp>
      <p:sp>
        <p:nvSpPr>
          <p:cNvPr id="2" name="矩形 1"/>
          <p:cNvSpPr/>
          <p:nvPr/>
        </p:nvSpPr>
        <p:spPr>
          <a:xfrm>
            <a:off x="955675" y="1698625"/>
            <a:ext cx="8289925" cy="10160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3</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、查看成果信息，没问题点击“同意上报”，如有问题请</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填写修改意见</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后，点击“退回修改”，退回给成果申报人进行修改；</a:t>
            </a:r>
            <a:endPar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4" name="椭圆 13"/>
          <p:cNvSpPr/>
          <p:nvPr/>
        </p:nvSpPr>
        <p:spPr>
          <a:xfrm>
            <a:off x="3363913" y="5867400"/>
            <a:ext cx="1117600" cy="5715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103436" name="灯片编号占位符 2"/>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cxnSp>
        <p:nvCxnSpPr>
          <p:cNvPr id="5" name="直接箭头连接符 4"/>
          <p:cNvCxnSpPr/>
          <p:nvPr/>
        </p:nvCxnSpPr>
        <p:spPr>
          <a:xfrm>
            <a:off x="7046913" y="5383213"/>
            <a:ext cx="914400" cy="0"/>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3438" name="TextBox 5"/>
          <p:cNvSpPr txBox="1"/>
          <p:nvPr/>
        </p:nvSpPr>
        <p:spPr>
          <a:xfrm>
            <a:off x="8088313" y="5003800"/>
            <a:ext cx="1219200" cy="784225"/>
          </a:xfrm>
          <a:prstGeom prst="rect">
            <a:avLst/>
          </a:prstGeom>
          <a:noFill/>
          <a:ln w="9525">
            <a:noFill/>
          </a:ln>
        </p:spPr>
        <p:txBody>
          <a:bodyPr anchor="t">
            <a:spAutoFit/>
          </a:bodyPr>
          <a:p>
            <a:pPr algn="ctr" eaLnBrk="0" hangingPunct="0"/>
            <a:r>
              <a:rPr lang="zh-CN" altLang="en-US" sz="1500" dirty="0">
                <a:latin typeface="微软雅黑" panose="020B0503020204020204" pitchFamily="34" charset="-122"/>
                <a:ea typeface="微软雅黑" panose="020B0503020204020204" pitchFamily="34" charset="-122"/>
              </a:rPr>
              <a:t>如要退回修改，请填写修改意见</a:t>
            </a:r>
            <a:endParaRPr lang="zh-CN" altLang="en-US" sz="15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5474"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105475"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5476"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5477"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5478"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05479"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105480" name="矩形 3"/>
          <p:cNvSpPr/>
          <p:nvPr/>
        </p:nvSpPr>
        <p:spPr>
          <a:xfrm>
            <a:off x="955675" y="1203325"/>
            <a:ext cx="8289925" cy="500063"/>
          </a:xfrm>
          <a:prstGeom prst="rect">
            <a:avLst/>
          </a:prstGeom>
          <a:noFill/>
          <a:ln w="9525">
            <a:noFill/>
          </a:ln>
        </p:spPr>
        <p:txBody>
          <a:bodyPr anchor="t">
            <a:spAutoFit/>
          </a:bodyPr>
          <a:p>
            <a:pPr eaLnBrk="0" hangingPunct="0">
              <a:lnSpc>
                <a:spcPct val="150000"/>
              </a:lnSpc>
            </a:pPr>
            <a:r>
              <a:rPr lang="zh-CN" altLang="en-US" sz="2000" dirty="0">
                <a:solidFill>
                  <a:srgbClr val="C00000"/>
                </a:solidFill>
                <a:latin typeface="方正黑体简体" pitchFamily="65" charset="-122"/>
                <a:ea typeface="方正黑体简体" pitchFamily="65" charset="-122"/>
              </a:rPr>
              <a:t>一、所属单位核对</a:t>
            </a:r>
            <a:endParaRPr lang="en-US" altLang="zh-CN" sz="2000" dirty="0">
              <a:solidFill>
                <a:srgbClr val="C00000"/>
              </a:solidFill>
              <a:latin typeface="方正黑体简体" pitchFamily="65" charset="-122"/>
              <a:ea typeface="方正黑体简体" pitchFamily="65" charset="-122"/>
            </a:endParaRPr>
          </a:p>
        </p:txBody>
      </p:sp>
      <p:sp>
        <p:nvSpPr>
          <p:cNvPr id="2" name="矩形 1"/>
          <p:cNvSpPr/>
          <p:nvPr/>
        </p:nvSpPr>
        <p:spPr>
          <a:xfrm>
            <a:off x="955675" y="1698625"/>
            <a:ext cx="8289925" cy="1477963"/>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4</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、对重新提交的成果再次</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进行核对，通过</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后提交给所属地市科技局或省直有关部门，工作进度栏中显示</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“待归口管理单位推荐”</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，所属</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单位核对工作完成</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endPar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05482" name="灯片编号占位符 2"/>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pic>
        <p:nvPicPr>
          <p:cNvPr id="105483" name="Picture 2"/>
          <p:cNvPicPr>
            <a:picLocks noChangeAspect="1"/>
          </p:cNvPicPr>
          <p:nvPr/>
        </p:nvPicPr>
        <p:blipFill>
          <a:blip r:embed="rId1"/>
          <a:stretch>
            <a:fillRect/>
          </a:stretch>
        </p:blipFill>
        <p:spPr>
          <a:xfrm>
            <a:off x="2463800" y="2909888"/>
            <a:ext cx="6934200" cy="3463925"/>
          </a:xfrm>
          <a:prstGeom prst="rect">
            <a:avLst/>
          </a:prstGeom>
          <a:noFill/>
          <a:ln w="9525">
            <a:noFill/>
          </a:ln>
        </p:spPr>
      </p:pic>
      <p:sp>
        <p:nvSpPr>
          <p:cNvPr id="15" name="椭圆 14"/>
          <p:cNvSpPr/>
          <p:nvPr/>
        </p:nvSpPr>
        <p:spPr>
          <a:xfrm>
            <a:off x="7516813" y="5988050"/>
            <a:ext cx="1250950" cy="37623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7522"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107523"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7524"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7525"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7526"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07527"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107528" name="矩形 3"/>
          <p:cNvSpPr/>
          <p:nvPr/>
        </p:nvSpPr>
        <p:spPr>
          <a:xfrm>
            <a:off x="955675" y="1203325"/>
            <a:ext cx="8289925" cy="500063"/>
          </a:xfrm>
          <a:prstGeom prst="rect">
            <a:avLst/>
          </a:prstGeom>
          <a:noFill/>
          <a:ln w="9525">
            <a:noFill/>
          </a:ln>
        </p:spPr>
        <p:txBody>
          <a:bodyPr anchor="t">
            <a:spAutoFit/>
          </a:bodyPr>
          <a:p>
            <a:pPr eaLnBrk="0" hangingPunct="0">
              <a:lnSpc>
                <a:spcPct val="150000"/>
              </a:lnSpc>
            </a:pPr>
            <a:r>
              <a:rPr lang="zh-CN" altLang="en-US" sz="2000" dirty="0">
                <a:solidFill>
                  <a:srgbClr val="C00000"/>
                </a:solidFill>
                <a:latin typeface="方正黑体简体" pitchFamily="65" charset="-122"/>
                <a:ea typeface="方正黑体简体" pitchFamily="65" charset="-122"/>
              </a:rPr>
              <a:t>二、归口管理单位推荐</a:t>
            </a:r>
            <a:endParaRPr lang="en-US" altLang="zh-CN" sz="2000" dirty="0">
              <a:solidFill>
                <a:srgbClr val="C00000"/>
              </a:solidFill>
              <a:latin typeface="方正黑体简体" pitchFamily="65" charset="-122"/>
              <a:ea typeface="方正黑体简体" pitchFamily="65" charset="-122"/>
            </a:endParaRPr>
          </a:p>
        </p:txBody>
      </p:sp>
      <p:sp>
        <p:nvSpPr>
          <p:cNvPr id="2" name="矩形 1"/>
          <p:cNvSpPr/>
          <p:nvPr/>
        </p:nvSpPr>
        <p:spPr>
          <a:xfrm>
            <a:off x="955675" y="1698625"/>
            <a:ext cx="8005763" cy="142398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省直有关部门或市科技局自提交日起</a:t>
            </a: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5</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个工作日内将成果所属单位或自然人提交的成果推荐至省科技厅。</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具体操作步骤如下：</a:t>
            </a:r>
            <a:endPar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07530" name="灯片编号占位符 2"/>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9570"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109571"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9572"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9573"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09574"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09575"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109576" name="矩形 3"/>
          <p:cNvSpPr/>
          <p:nvPr/>
        </p:nvSpPr>
        <p:spPr>
          <a:xfrm>
            <a:off x="955675" y="1203325"/>
            <a:ext cx="8289925" cy="500063"/>
          </a:xfrm>
          <a:prstGeom prst="rect">
            <a:avLst/>
          </a:prstGeom>
          <a:noFill/>
          <a:ln w="9525">
            <a:noFill/>
          </a:ln>
        </p:spPr>
        <p:txBody>
          <a:bodyPr anchor="t">
            <a:spAutoFit/>
          </a:bodyPr>
          <a:p>
            <a:pPr eaLnBrk="0" hangingPunct="0">
              <a:lnSpc>
                <a:spcPct val="150000"/>
              </a:lnSpc>
            </a:pPr>
            <a:r>
              <a:rPr lang="zh-CN" altLang="en-US" sz="2000" dirty="0">
                <a:solidFill>
                  <a:srgbClr val="C00000"/>
                </a:solidFill>
                <a:latin typeface="方正黑体简体" pitchFamily="65" charset="-122"/>
                <a:ea typeface="方正黑体简体" pitchFamily="65" charset="-122"/>
              </a:rPr>
              <a:t>二、归口管理单位推荐</a:t>
            </a:r>
            <a:endParaRPr lang="en-US" altLang="zh-CN" sz="2000" dirty="0">
              <a:solidFill>
                <a:srgbClr val="C00000"/>
              </a:solidFill>
              <a:latin typeface="方正黑体简体" pitchFamily="65" charset="-122"/>
              <a:ea typeface="方正黑体简体" pitchFamily="65" charset="-122"/>
            </a:endParaRPr>
          </a:p>
        </p:txBody>
      </p:sp>
      <p:sp>
        <p:nvSpPr>
          <p:cNvPr id="2" name="矩形 1"/>
          <p:cNvSpPr/>
          <p:nvPr/>
        </p:nvSpPr>
        <p:spPr>
          <a:xfrm>
            <a:off x="925513" y="1692275"/>
            <a:ext cx="8037513" cy="10160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1</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、省直有关部门或市科技局登录安徽省科技成果登记系统，点击</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推荐</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科技成果”</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endPar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09578" name="灯片编号占位符 2"/>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pic>
        <p:nvPicPr>
          <p:cNvPr id="109579" name="Picture 2"/>
          <p:cNvPicPr>
            <a:picLocks noChangeAspect="1"/>
          </p:cNvPicPr>
          <p:nvPr/>
        </p:nvPicPr>
        <p:blipFill>
          <a:blip r:embed="rId1"/>
          <a:stretch>
            <a:fillRect/>
          </a:stretch>
        </p:blipFill>
        <p:spPr>
          <a:xfrm>
            <a:off x="2024063" y="2708275"/>
            <a:ext cx="5840412" cy="3556000"/>
          </a:xfrm>
          <a:prstGeom prst="rect">
            <a:avLst/>
          </a:prstGeom>
          <a:noFill/>
          <a:ln w="9525">
            <a:noFill/>
          </a:ln>
        </p:spPr>
      </p:pic>
      <p:sp>
        <p:nvSpPr>
          <p:cNvPr id="13" name="椭圆 12"/>
          <p:cNvSpPr/>
          <p:nvPr/>
        </p:nvSpPr>
        <p:spPr>
          <a:xfrm>
            <a:off x="2506663" y="3886200"/>
            <a:ext cx="1441450" cy="90646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1617" name="Picture 2"/>
          <p:cNvPicPr>
            <a:picLocks noChangeAspect="1"/>
          </p:cNvPicPr>
          <p:nvPr/>
        </p:nvPicPr>
        <p:blipFill>
          <a:blip r:embed="rId1"/>
          <a:stretch>
            <a:fillRect/>
          </a:stretch>
        </p:blipFill>
        <p:spPr>
          <a:xfrm>
            <a:off x="854075" y="2400300"/>
            <a:ext cx="8107363" cy="3581400"/>
          </a:xfrm>
          <a:prstGeom prst="rect">
            <a:avLst/>
          </a:prstGeom>
          <a:noFill/>
          <a:ln w="9525">
            <a:noFill/>
          </a:ln>
        </p:spPr>
      </p:pic>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1619"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111620"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11621"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11622"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11623"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111624" name="矩形 3"/>
          <p:cNvSpPr/>
          <p:nvPr/>
        </p:nvSpPr>
        <p:spPr>
          <a:xfrm>
            <a:off x="955675" y="1203325"/>
            <a:ext cx="8289925" cy="500063"/>
          </a:xfrm>
          <a:prstGeom prst="rect">
            <a:avLst/>
          </a:prstGeom>
          <a:noFill/>
          <a:ln w="9525">
            <a:noFill/>
          </a:ln>
        </p:spPr>
        <p:txBody>
          <a:bodyPr anchor="t">
            <a:spAutoFit/>
          </a:bodyPr>
          <a:p>
            <a:pPr eaLnBrk="0" hangingPunct="0">
              <a:lnSpc>
                <a:spcPct val="150000"/>
              </a:lnSpc>
            </a:pPr>
            <a:r>
              <a:rPr lang="zh-CN" altLang="en-US" sz="2000" dirty="0">
                <a:solidFill>
                  <a:srgbClr val="C00000"/>
                </a:solidFill>
                <a:latin typeface="方正黑体简体" pitchFamily="65" charset="-122"/>
                <a:ea typeface="方正黑体简体" pitchFamily="65" charset="-122"/>
              </a:rPr>
              <a:t>二、归口管理单位推荐</a:t>
            </a:r>
            <a:endParaRPr lang="en-US" altLang="zh-CN" sz="2000" dirty="0">
              <a:solidFill>
                <a:srgbClr val="C00000"/>
              </a:solidFill>
              <a:latin typeface="方正黑体简体" pitchFamily="65" charset="-122"/>
              <a:ea typeface="方正黑体简体" pitchFamily="65" charset="-122"/>
            </a:endParaRPr>
          </a:p>
        </p:txBody>
      </p:sp>
      <p:sp>
        <p:nvSpPr>
          <p:cNvPr id="2" name="矩形 1"/>
          <p:cNvSpPr/>
          <p:nvPr/>
        </p:nvSpPr>
        <p:spPr>
          <a:xfrm>
            <a:off x="925513" y="1698625"/>
            <a:ext cx="8458200"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2</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、点击</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“进入推荐”</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按钮，进入</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成果推荐页面</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endPar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11626" name="灯片编号占位符 2"/>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
        <p:nvSpPr>
          <p:cNvPr id="13" name="椭圆 12"/>
          <p:cNvSpPr/>
          <p:nvPr/>
        </p:nvSpPr>
        <p:spPr>
          <a:xfrm>
            <a:off x="8043863" y="5257800"/>
            <a:ext cx="1025525" cy="56038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3666"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113667"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13668"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13669"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13670"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113671" name="矩形 3"/>
          <p:cNvSpPr/>
          <p:nvPr/>
        </p:nvSpPr>
        <p:spPr>
          <a:xfrm>
            <a:off x="955675" y="1203325"/>
            <a:ext cx="8289925" cy="500063"/>
          </a:xfrm>
          <a:prstGeom prst="rect">
            <a:avLst/>
          </a:prstGeom>
          <a:noFill/>
          <a:ln w="9525">
            <a:noFill/>
          </a:ln>
        </p:spPr>
        <p:txBody>
          <a:bodyPr anchor="t">
            <a:spAutoFit/>
          </a:bodyPr>
          <a:p>
            <a:pPr eaLnBrk="0" hangingPunct="0">
              <a:lnSpc>
                <a:spcPct val="150000"/>
              </a:lnSpc>
            </a:pPr>
            <a:r>
              <a:rPr lang="zh-CN" altLang="en-US" sz="2000" dirty="0">
                <a:solidFill>
                  <a:srgbClr val="C00000"/>
                </a:solidFill>
                <a:latin typeface="方正黑体简体" pitchFamily="65" charset="-122"/>
                <a:ea typeface="方正黑体简体" pitchFamily="65" charset="-122"/>
              </a:rPr>
              <a:t>二、归口管理单位推荐</a:t>
            </a:r>
            <a:endParaRPr lang="en-US" altLang="zh-CN" sz="2000" dirty="0">
              <a:solidFill>
                <a:srgbClr val="C00000"/>
              </a:solidFill>
              <a:latin typeface="方正黑体简体" pitchFamily="65" charset="-122"/>
              <a:ea typeface="方正黑体简体" pitchFamily="65" charset="-122"/>
            </a:endParaRPr>
          </a:p>
        </p:txBody>
      </p:sp>
      <p:sp>
        <p:nvSpPr>
          <p:cNvPr id="113672" name="灯片编号占位符 2"/>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pic>
        <p:nvPicPr>
          <p:cNvPr id="113673" name="Picture 2"/>
          <p:cNvPicPr>
            <a:picLocks noChangeAspect="1"/>
          </p:cNvPicPr>
          <p:nvPr/>
        </p:nvPicPr>
        <p:blipFill>
          <a:blip r:embed="rId1"/>
          <a:stretch>
            <a:fillRect/>
          </a:stretch>
        </p:blipFill>
        <p:spPr>
          <a:xfrm>
            <a:off x="412750" y="2960688"/>
            <a:ext cx="4800600" cy="2755900"/>
          </a:xfrm>
          <a:prstGeom prst="rect">
            <a:avLst/>
          </a:prstGeom>
          <a:noFill/>
          <a:ln w="9525">
            <a:noFill/>
          </a:ln>
        </p:spPr>
      </p:pic>
      <p:sp>
        <p:nvSpPr>
          <p:cNvPr id="15" name="矩形 14"/>
          <p:cNvSpPr/>
          <p:nvPr/>
        </p:nvSpPr>
        <p:spPr>
          <a:xfrm>
            <a:off x="955675" y="1698625"/>
            <a:ext cx="8289925" cy="10160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3</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填写推荐意见</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后点击“同意上报”，工作进度栏中显示</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“待省科技厅审核”</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，归口管理单位</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推荐工作完成。</a:t>
            </a:r>
            <a:endPar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6" name="椭圆 15"/>
          <p:cNvSpPr/>
          <p:nvPr/>
        </p:nvSpPr>
        <p:spPr>
          <a:xfrm>
            <a:off x="1992313" y="5430838"/>
            <a:ext cx="908050" cy="4381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pic>
        <p:nvPicPr>
          <p:cNvPr id="113676" name="Picture 2"/>
          <p:cNvPicPr>
            <a:picLocks noChangeAspect="1"/>
          </p:cNvPicPr>
          <p:nvPr/>
        </p:nvPicPr>
        <p:blipFill>
          <a:blip r:embed="rId2"/>
          <a:stretch>
            <a:fillRect/>
          </a:stretch>
        </p:blipFill>
        <p:spPr>
          <a:xfrm>
            <a:off x="5192713" y="2740025"/>
            <a:ext cx="4714875" cy="3198813"/>
          </a:xfrm>
          <a:prstGeom prst="rect">
            <a:avLst/>
          </a:prstGeom>
          <a:noFill/>
          <a:ln w="9525">
            <a:noFill/>
          </a:ln>
        </p:spPr>
      </p:pic>
      <p:sp>
        <p:nvSpPr>
          <p:cNvPr id="19" name="椭圆 18"/>
          <p:cNvSpPr/>
          <p:nvPr/>
        </p:nvSpPr>
        <p:spPr>
          <a:xfrm>
            <a:off x="8648700" y="5405438"/>
            <a:ext cx="811213" cy="23653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Rectangle 2"/>
          <p:cNvSpPr txBox="1"/>
          <p:nvPr/>
        </p:nvSpPr>
        <p:spPr>
          <a:xfrm>
            <a:off x="6030913" y="598488"/>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2-</a:t>
            </a:r>
            <a:r>
              <a:rPr lang="zh-CN" altLang="en-US" sz="2800" b="1" dirty="0">
                <a:latin typeface="方正姚体" panose="02010601030101010101" pitchFamily="2" charset="-122"/>
                <a:ea typeface="方正姚体" panose="02010601030101010101" pitchFamily="2" charset="-122"/>
              </a:rPr>
              <a:t>登记流程</a:t>
            </a:r>
            <a:endParaRPr lang="zh-CN" altLang="en-US" sz="2800" b="1" dirty="0">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4579"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24580"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24581"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grpSp>
        <p:nvGrpSpPr>
          <p:cNvPr id="24582" name="画布 77"/>
          <p:cNvGrpSpPr/>
          <p:nvPr/>
        </p:nvGrpSpPr>
        <p:grpSpPr>
          <a:xfrm>
            <a:off x="1219200" y="1296988"/>
            <a:ext cx="7742238" cy="4654550"/>
            <a:chOff x="0" y="0"/>
            <a:chExt cx="51200" cy="45646"/>
          </a:xfrm>
        </p:grpSpPr>
        <p:sp>
          <p:nvSpPr>
            <p:cNvPr id="24583" name="AutoShape 40"/>
            <p:cNvSpPr>
              <a:spLocks noChangeAspect="1"/>
            </p:cNvSpPr>
            <p:nvPr/>
          </p:nvSpPr>
          <p:spPr>
            <a:xfrm>
              <a:off x="0" y="0"/>
              <a:ext cx="49961" cy="45643"/>
            </a:xfrm>
            <a:prstGeom prst="rect">
              <a:avLst/>
            </a:prstGeom>
            <a:noFill/>
            <a:ln w="9525">
              <a:noFill/>
            </a:ln>
          </p:spPr>
          <p:txBody>
            <a:bodyPr anchor="t"/>
            <a:p>
              <a:pPr eaLnBrk="0" hangingPunct="0"/>
              <a:endParaRPr lang="zh-CN" altLang="en-US" sz="1200" b="1" dirty="0">
                <a:latin typeface="Arial" panose="020B0604020202020204" pitchFamily="34" charset="0"/>
                <a:ea typeface="宋体" panose="02010600030101010101" pitchFamily="2" charset="-122"/>
              </a:endParaRPr>
            </a:p>
          </p:txBody>
        </p:sp>
        <p:sp>
          <p:nvSpPr>
            <p:cNvPr id="24584" name="矩形 82"/>
            <p:cNvSpPr/>
            <p:nvPr/>
          </p:nvSpPr>
          <p:spPr>
            <a:xfrm>
              <a:off x="18843" y="25680"/>
              <a:ext cx="17794" cy="3061"/>
            </a:xfrm>
            <a:prstGeom prst="rect">
              <a:avLst/>
            </a:prstGeom>
            <a:solidFill>
              <a:srgbClr val="FFFFFF"/>
            </a:solidFill>
            <a:ln w="3175">
              <a:noFill/>
            </a:ln>
          </p:spPr>
          <p:txBody>
            <a:bodyPr anchor="ctr"/>
            <a:p>
              <a:pPr algn="ctr" eaLnBrk="0" hangingPunct="0"/>
              <a:r>
                <a:rPr lang="zh-CN" altLang="zh-CN" sz="1200" b="1" dirty="0">
                  <a:solidFill>
                    <a:srgbClr val="000000"/>
                  </a:solidFill>
                  <a:latin typeface="Arial" panose="020B0604020202020204" pitchFamily="34" charset="0"/>
                  <a:ea typeface="宋体" panose="02010600030101010101" pitchFamily="2" charset="-122"/>
                </a:rPr>
                <a:t>填写退回意见并退回修改</a:t>
              </a:r>
              <a:endParaRPr lang="zh-CN" altLang="zh-CN" sz="1200" b="1" dirty="0">
                <a:latin typeface="Arial" panose="020B0604020202020204" pitchFamily="34" charset="0"/>
                <a:ea typeface="宋体" panose="02010600030101010101" pitchFamily="2" charset="-122"/>
              </a:endParaRPr>
            </a:p>
          </p:txBody>
        </p:sp>
        <p:sp>
          <p:nvSpPr>
            <p:cNvPr id="24585" name="矩形 44"/>
            <p:cNvSpPr/>
            <p:nvPr/>
          </p:nvSpPr>
          <p:spPr>
            <a:xfrm>
              <a:off x="44511" y="29574"/>
              <a:ext cx="2876" cy="3067"/>
            </a:xfrm>
            <a:prstGeom prst="rect">
              <a:avLst/>
            </a:prstGeom>
            <a:solidFill>
              <a:srgbClr val="FFFFFF"/>
            </a:solidFill>
            <a:ln w="3175">
              <a:noFill/>
            </a:ln>
          </p:spPr>
          <p:txBody>
            <a:bodyPr anchor="ctr"/>
            <a:p>
              <a:pPr algn="ctr" eaLnBrk="0" hangingPunct="0"/>
              <a:r>
                <a:rPr lang="zh-CN" altLang="zh-CN" sz="1200" b="1" dirty="0">
                  <a:solidFill>
                    <a:srgbClr val="000000"/>
                  </a:solidFill>
                  <a:latin typeface="Arial" panose="020B0604020202020204" pitchFamily="34" charset="0"/>
                  <a:ea typeface="宋体" panose="02010600030101010101" pitchFamily="2" charset="-122"/>
                </a:rPr>
                <a:t>否</a:t>
              </a:r>
              <a:endParaRPr lang="zh-CN" altLang="zh-CN" sz="1200" b="1" dirty="0">
                <a:latin typeface="Arial" panose="020B0604020202020204" pitchFamily="34" charset="0"/>
                <a:ea typeface="宋体" panose="02010600030101010101" pitchFamily="2" charset="-122"/>
              </a:endParaRPr>
            </a:p>
          </p:txBody>
        </p:sp>
        <p:sp>
          <p:nvSpPr>
            <p:cNvPr id="24586" name="矩形 45"/>
            <p:cNvSpPr/>
            <p:nvPr/>
          </p:nvSpPr>
          <p:spPr>
            <a:xfrm>
              <a:off x="32628" y="29341"/>
              <a:ext cx="2877" cy="3067"/>
            </a:xfrm>
            <a:prstGeom prst="rect">
              <a:avLst/>
            </a:prstGeom>
            <a:solidFill>
              <a:srgbClr val="FFFFFF"/>
            </a:solidFill>
            <a:ln w="3175">
              <a:noFill/>
            </a:ln>
          </p:spPr>
          <p:txBody>
            <a:bodyPr anchor="ctr"/>
            <a:p>
              <a:pPr algn="ctr" eaLnBrk="0" hangingPunct="0"/>
              <a:r>
                <a:rPr lang="zh-CN" altLang="zh-CN" sz="1200" b="1" dirty="0">
                  <a:solidFill>
                    <a:srgbClr val="000000"/>
                  </a:solidFill>
                  <a:latin typeface="Arial" panose="020B0604020202020204" pitchFamily="34" charset="0"/>
                  <a:ea typeface="宋体" panose="02010600030101010101" pitchFamily="2" charset="-122"/>
                </a:rPr>
                <a:t>否</a:t>
              </a:r>
              <a:endParaRPr lang="zh-CN" altLang="zh-CN" sz="1200" b="1" dirty="0">
                <a:latin typeface="Arial" panose="020B0604020202020204" pitchFamily="34" charset="0"/>
                <a:ea typeface="宋体" panose="02010600030101010101" pitchFamily="2" charset="-122"/>
              </a:endParaRPr>
            </a:p>
          </p:txBody>
        </p:sp>
        <p:sp>
          <p:nvSpPr>
            <p:cNvPr id="24587" name="矩形 46"/>
            <p:cNvSpPr/>
            <p:nvPr/>
          </p:nvSpPr>
          <p:spPr>
            <a:xfrm>
              <a:off x="21188" y="29891"/>
              <a:ext cx="2876" cy="3067"/>
            </a:xfrm>
            <a:prstGeom prst="rect">
              <a:avLst/>
            </a:prstGeom>
            <a:solidFill>
              <a:srgbClr val="FFFFFF"/>
            </a:solidFill>
            <a:ln w="3175">
              <a:noFill/>
            </a:ln>
          </p:spPr>
          <p:txBody>
            <a:bodyPr anchor="ctr"/>
            <a:p>
              <a:pPr algn="ctr" eaLnBrk="0" hangingPunct="0"/>
              <a:r>
                <a:rPr lang="zh-CN" altLang="zh-CN" sz="1200" b="1" dirty="0">
                  <a:solidFill>
                    <a:srgbClr val="000000"/>
                  </a:solidFill>
                  <a:latin typeface="Arial" panose="020B0604020202020204" pitchFamily="34" charset="0"/>
                  <a:ea typeface="宋体" panose="02010600030101010101" pitchFamily="2" charset="-122"/>
                </a:rPr>
                <a:t>否</a:t>
              </a:r>
              <a:endParaRPr lang="zh-CN" altLang="zh-CN" sz="1200" b="1" dirty="0">
                <a:latin typeface="Arial" panose="020B0604020202020204" pitchFamily="34" charset="0"/>
                <a:ea typeface="宋体" panose="02010600030101010101" pitchFamily="2" charset="-122"/>
              </a:endParaRPr>
            </a:p>
          </p:txBody>
        </p:sp>
        <p:sp>
          <p:nvSpPr>
            <p:cNvPr id="24588" name="矩形 47"/>
            <p:cNvSpPr/>
            <p:nvPr/>
          </p:nvSpPr>
          <p:spPr>
            <a:xfrm>
              <a:off x="377" y="33253"/>
              <a:ext cx="2877" cy="3067"/>
            </a:xfrm>
            <a:prstGeom prst="rect">
              <a:avLst/>
            </a:prstGeom>
            <a:solidFill>
              <a:srgbClr val="FFFFFF"/>
            </a:solidFill>
            <a:ln w="3175">
              <a:noFill/>
            </a:ln>
          </p:spPr>
          <p:txBody>
            <a:bodyPr anchor="ctr"/>
            <a:p>
              <a:pPr algn="ctr" eaLnBrk="0" hangingPunct="0"/>
              <a:r>
                <a:rPr lang="zh-CN" altLang="zh-CN" sz="1200" b="1" dirty="0">
                  <a:solidFill>
                    <a:srgbClr val="000000"/>
                  </a:solidFill>
                  <a:latin typeface="Arial" panose="020B0604020202020204" pitchFamily="34" charset="0"/>
                  <a:ea typeface="宋体" panose="02010600030101010101" pitchFamily="2" charset="-122"/>
                </a:rPr>
                <a:t>否</a:t>
              </a:r>
              <a:endParaRPr lang="zh-CN" altLang="zh-CN" sz="1200" b="1" dirty="0">
                <a:latin typeface="Arial" panose="020B0604020202020204" pitchFamily="34" charset="0"/>
                <a:ea typeface="宋体" panose="02010600030101010101" pitchFamily="2" charset="-122"/>
              </a:endParaRPr>
            </a:p>
          </p:txBody>
        </p:sp>
        <p:sp>
          <p:nvSpPr>
            <p:cNvPr id="24589" name="矩形 48"/>
            <p:cNvSpPr/>
            <p:nvPr/>
          </p:nvSpPr>
          <p:spPr>
            <a:xfrm>
              <a:off x="37322" y="33088"/>
              <a:ext cx="2876" cy="3067"/>
            </a:xfrm>
            <a:prstGeom prst="rect">
              <a:avLst/>
            </a:prstGeom>
            <a:solidFill>
              <a:srgbClr val="FFFFFF"/>
            </a:solidFill>
            <a:ln w="3175">
              <a:noFill/>
            </a:ln>
          </p:spPr>
          <p:txBody>
            <a:bodyPr anchor="ctr"/>
            <a:p>
              <a:pPr algn="ctr" eaLnBrk="0" hangingPunct="0"/>
              <a:r>
                <a:rPr lang="zh-CN" altLang="zh-CN" sz="1200" b="1" dirty="0">
                  <a:solidFill>
                    <a:srgbClr val="000000"/>
                  </a:solidFill>
                  <a:latin typeface="Arial" panose="020B0604020202020204" pitchFamily="34" charset="0"/>
                  <a:ea typeface="宋体" panose="02010600030101010101" pitchFamily="2" charset="-122"/>
                </a:rPr>
                <a:t>是</a:t>
              </a:r>
              <a:endParaRPr lang="zh-CN" altLang="zh-CN" sz="1200" b="1" dirty="0">
                <a:latin typeface="Arial" panose="020B0604020202020204" pitchFamily="34" charset="0"/>
                <a:ea typeface="宋体" panose="02010600030101010101" pitchFamily="2" charset="-122"/>
              </a:endParaRPr>
            </a:p>
          </p:txBody>
        </p:sp>
        <p:sp>
          <p:nvSpPr>
            <p:cNvPr id="24590" name="矩形 49"/>
            <p:cNvSpPr/>
            <p:nvPr/>
          </p:nvSpPr>
          <p:spPr>
            <a:xfrm>
              <a:off x="25298" y="32958"/>
              <a:ext cx="2882" cy="3067"/>
            </a:xfrm>
            <a:prstGeom prst="rect">
              <a:avLst/>
            </a:prstGeom>
            <a:solidFill>
              <a:srgbClr val="FFFFFF"/>
            </a:solidFill>
            <a:ln w="3175">
              <a:noFill/>
            </a:ln>
          </p:spPr>
          <p:txBody>
            <a:bodyPr anchor="ctr"/>
            <a:p>
              <a:pPr algn="ctr" eaLnBrk="0" hangingPunct="0"/>
              <a:r>
                <a:rPr lang="zh-CN" altLang="zh-CN" sz="1200" b="1" dirty="0">
                  <a:solidFill>
                    <a:srgbClr val="000000"/>
                  </a:solidFill>
                  <a:latin typeface="Arial" panose="020B0604020202020204" pitchFamily="34" charset="0"/>
                  <a:ea typeface="宋体" panose="02010600030101010101" pitchFamily="2" charset="-122"/>
                </a:rPr>
                <a:t>是</a:t>
              </a:r>
              <a:endParaRPr lang="zh-CN" altLang="zh-CN" sz="1200" b="1" dirty="0">
                <a:latin typeface="Arial" panose="020B0604020202020204" pitchFamily="34" charset="0"/>
                <a:ea typeface="宋体" panose="02010600030101010101" pitchFamily="2" charset="-122"/>
              </a:endParaRPr>
            </a:p>
          </p:txBody>
        </p:sp>
        <p:sp>
          <p:nvSpPr>
            <p:cNvPr id="24591" name="矩形 50"/>
            <p:cNvSpPr/>
            <p:nvPr/>
          </p:nvSpPr>
          <p:spPr>
            <a:xfrm>
              <a:off x="13045" y="33253"/>
              <a:ext cx="2876" cy="3067"/>
            </a:xfrm>
            <a:prstGeom prst="rect">
              <a:avLst/>
            </a:prstGeom>
            <a:solidFill>
              <a:srgbClr val="FFFFFF"/>
            </a:solidFill>
            <a:ln w="3175">
              <a:noFill/>
            </a:ln>
          </p:spPr>
          <p:txBody>
            <a:bodyPr anchor="ctr"/>
            <a:p>
              <a:pPr algn="ctr" eaLnBrk="0" hangingPunct="0"/>
              <a:r>
                <a:rPr lang="zh-CN" altLang="zh-CN" sz="1200" b="1" dirty="0">
                  <a:solidFill>
                    <a:srgbClr val="000000"/>
                  </a:solidFill>
                  <a:latin typeface="Arial" panose="020B0604020202020204" pitchFamily="34" charset="0"/>
                  <a:ea typeface="宋体" panose="02010600030101010101" pitchFamily="2" charset="-122"/>
                </a:rPr>
                <a:t>是</a:t>
              </a:r>
              <a:endParaRPr lang="zh-CN" altLang="zh-CN" sz="1200" b="1" dirty="0">
                <a:latin typeface="Arial" panose="020B0604020202020204" pitchFamily="34" charset="0"/>
                <a:ea typeface="宋体" panose="02010600030101010101" pitchFamily="2" charset="-122"/>
              </a:endParaRPr>
            </a:p>
          </p:txBody>
        </p:sp>
        <p:sp>
          <p:nvSpPr>
            <p:cNvPr id="24592" name="矩形 51"/>
            <p:cNvSpPr/>
            <p:nvPr/>
          </p:nvSpPr>
          <p:spPr>
            <a:xfrm>
              <a:off x="3455" y="21110"/>
              <a:ext cx="10534" cy="3073"/>
            </a:xfrm>
            <a:prstGeom prst="rect">
              <a:avLst/>
            </a:prstGeom>
            <a:solidFill>
              <a:srgbClr val="FFFFFF"/>
            </a:solidFill>
            <a:ln w="3175" cap="flat" cmpd="sng">
              <a:solidFill>
                <a:srgbClr val="000000"/>
              </a:solidFill>
              <a:prstDash val="solid"/>
              <a:miter/>
              <a:headEnd type="none" w="med" len="med"/>
              <a:tailEnd type="none" w="med" len="med"/>
            </a:ln>
          </p:spPr>
          <p:txBody>
            <a:bodyPr anchor="ctr"/>
            <a:p>
              <a:pPr algn="ctr" eaLnBrk="0" hangingPunct="0"/>
              <a:r>
                <a:rPr lang="zh-CN" altLang="zh-CN" sz="1200" b="1" dirty="0">
                  <a:solidFill>
                    <a:srgbClr val="000000"/>
                  </a:solidFill>
                  <a:latin typeface="Calibri" panose="020F0502020204030204" pitchFamily="34" charset="0"/>
                  <a:ea typeface="宋体" panose="02010600030101010101" pitchFamily="2" charset="-122"/>
                </a:rPr>
                <a:t>选择成果类型</a:t>
              </a:r>
              <a:endParaRPr lang="zh-CN" altLang="zh-CN" sz="1200" b="1" dirty="0">
                <a:latin typeface="Arial" panose="020B0604020202020204" pitchFamily="34" charset="0"/>
                <a:ea typeface="宋体" panose="02010600030101010101" pitchFamily="2" charset="-122"/>
              </a:endParaRPr>
            </a:p>
          </p:txBody>
        </p:sp>
        <p:sp>
          <p:nvSpPr>
            <p:cNvPr id="24593" name="矩形 52"/>
            <p:cNvSpPr/>
            <p:nvPr/>
          </p:nvSpPr>
          <p:spPr>
            <a:xfrm>
              <a:off x="2578" y="26129"/>
              <a:ext cx="11704" cy="5296"/>
            </a:xfrm>
            <a:prstGeom prst="rect">
              <a:avLst/>
            </a:prstGeom>
            <a:solidFill>
              <a:srgbClr val="FFFFFF"/>
            </a:solidFill>
            <a:ln w="3175" cap="flat" cmpd="sng">
              <a:solidFill>
                <a:srgbClr val="000000"/>
              </a:solidFill>
              <a:prstDash val="solid"/>
              <a:miter/>
              <a:headEnd type="none" w="med" len="med"/>
              <a:tailEnd type="none" w="med" len="med"/>
            </a:ln>
          </p:spPr>
          <p:txBody>
            <a:bodyPr anchor="ctr"/>
            <a:p>
              <a:pPr algn="ctr" eaLnBrk="0" hangingPunct="0"/>
              <a:r>
                <a:rPr lang="zh-CN" altLang="zh-CN" sz="1200" b="1" dirty="0">
                  <a:solidFill>
                    <a:srgbClr val="000000"/>
                  </a:solidFill>
                  <a:latin typeface="Arial" panose="020B0604020202020204" pitchFamily="34" charset="0"/>
                  <a:ea typeface="宋体" panose="02010600030101010101" pitchFamily="2" charset="-122"/>
                </a:rPr>
                <a:t>填写登记表并上传评价证明</a:t>
              </a:r>
              <a:endParaRPr lang="zh-CN" altLang="zh-CN" sz="1200" b="1" dirty="0">
                <a:latin typeface="Arial" panose="020B0604020202020204" pitchFamily="34" charset="0"/>
                <a:ea typeface="宋体" panose="02010600030101010101" pitchFamily="2" charset="-122"/>
              </a:endParaRPr>
            </a:p>
          </p:txBody>
        </p:sp>
        <p:sp>
          <p:nvSpPr>
            <p:cNvPr id="24594" name="流程图: 决策 53"/>
            <p:cNvSpPr/>
            <p:nvPr/>
          </p:nvSpPr>
          <p:spPr>
            <a:xfrm>
              <a:off x="4114" y="33254"/>
              <a:ext cx="9217" cy="5266"/>
            </a:xfrm>
            <a:prstGeom prst="flowChartDecision">
              <a:avLst/>
            </a:prstGeom>
            <a:solidFill>
              <a:srgbClr val="FFFFFF"/>
            </a:solidFill>
            <a:ln w="3175" cap="flat" cmpd="sng">
              <a:solidFill>
                <a:srgbClr val="000000"/>
              </a:solidFill>
              <a:prstDash val="solid"/>
              <a:miter/>
              <a:headEnd type="none" w="med" len="med"/>
              <a:tailEnd type="none" w="med" len="med"/>
            </a:ln>
          </p:spPr>
          <p:txBody>
            <a:bodyPr anchor="ctr"/>
            <a:p>
              <a:pPr algn="ctr" eaLnBrk="0" hangingPunct="0"/>
              <a:r>
                <a:rPr lang="zh-CN" altLang="zh-CN" sz="1200" b="1" dirty="0">
                  <a:solidFill>
                    <a:srgbClr val="000000"/>
                  </a:solidFill>
                  <a:latin typeface="Calibri" panose="020F0502020204030204" pitchFamily="34" charset="0"/>
                  <a:ea typeface="宋体" panose="02010600030101010101" pitchFamily="2" charset="-122"/>
                </a:rPr>
                <a:t>提交</a:t>
              </a:r>
              <a:endParaRPr lang="zh-CN" altLang="zh-CN" sz="1200" b="1" dirty="0">
                <a:latin typeface="Arial" panose="020B0604020202020204" pitchFamily="34" charset="0"/>
                <a:ea typeface="宋体" panose="02010600030101010101" pitchFamily="2" charset="-122"/>
              </a:endParaRPr>
            </a:p>
          </p:txBody>
        </p:sp>
        <p:sp>
          <p:nvSpPr>
            <p:cNvPr id="24595" name="流程图: 决策 54"/>
            <p:cNvSpPr/>
            <p:nvPr/>
          </p:nvSpPr>
          <p:spPr>
            <a:xfrm>
              <a:off x="16155" y="33254"/>
              <a:ext cx="9214" cy="5264"/>
            </a:xfrm>
            <a:prstGeom prst="flowChartDecision">
              <a:avLst/>
            </a:prstGeom>
            <a:solidFill>
              <a:srgbClr val="FFFFFF"/>
            </a:solidFill>
            <a:ln w="3175" cap="flat" cmpd="sng">
              <a:solidFill>
                <a:srgbClr val="000000"/>
              </a:solidFill>
              <a:prstDash val="solid"/>
              <a:miter/>
              <a:headEnd type="none" w="med" len="med"/>
              <a:tailEnd type="none" w="med" len="med"/>
            </a:ln>
          </p:spPr>
          <p:txBody>
            <a:bodyPr anchor="ctr"/>
            <a:p>
              <a:pPr algn="ctr" eaLnBrk="0" hangingPunct="0"/>
              <a:r>
                <a:rPr lang="zh-CN" altLang="en-US" sz="1200" b="1" dirty="0">
                  <a:latin typeface="Arial" panose="020B0604020202020204" pitchFamily="34" charset="0"/>
                  <a:ea typeface="宋体" panose="02010600030101010101" pitchFamily="2" charset="-122"/>
                </a:rPr>
                <a:t>核对</a:t>
              </a:r>
              <a:endParaRPr lang="zh-CN" altLang="zh-CN" sz="1200" b="1" dirty="0">
                <a:latin typeface="Arial" panose="020B0604020202020204" pitchFamily="34" charset="0"/>
                <a:ea typeface="宋体" panose="02010600030101010101" pitchFamily="2" charset="-122"/>
              </a:endParaRPr>
            </a:p>
          </p:txBody>
        </p:sp>
        <p:sp>
          <p:nvSpPr>
            <p:cNvPr id="24596" name="流程图: 决策 55"/>
            <p:cNvSpPr/>
            <p:nvPr/>
          </p:nvSpPr>
          <p:spPr>
            <a:xfrm>
              <a:off x="28108" y="33254"/>
              <a:ext cx="9214" cy="5264"/>
            </a:xfrm>
            <a:prstGeom prst="flowChartDecision">
              <a:avLst/>
            </a:prstGeom>
            <a:solidFill>
              <a:srgbClr val="FFFFFF"/>
            </a:solidFill>
            <a:ln w="3175" cap="flat" cmpd="sng">
              <a:solidFill>
                <a:srgbClr val="000000"/>
              </a:solidFill>
              <a:prstDash val="solid"/>
              <a:miter/>
              <a:headEnd type="none" w="med" len="med"/>
              <a:tailEnd type="none" w="med" len="med"/>
            </a:ln>
          </p:spPr>
          <p:txBody>
            <a:bodyPr anchor="ctr"/>
            <a:p>
              <a:pPr eaLnBrk="0" hangingPunct="0"/>
              <a:r>
                <a:rPr lang="zh-CN" altLang="en-US" sz="1200" b="1" dirty="0">
                  <a:latin typeface="Arial" panose="020B0604020202020204" pitchFamily="34" charset="0"/>
                  <a:ea typeface="宋体" panose="02010600030101010101" pitchFamily="2" charset="-122"/>
                </a:rPr>
                <a:t>  推荐</a:t>
              </a:r>
              <a:endParaRPr lang="zh-CN" altLang="zh-CN" sz="1200" b="1" dirty="0">
                <a:latin typeface="Arial" panose="020B0604020202020204" pitchFamily="34" charset="0"/>
                <a:ea typeface="宋体" panose="02010600030101010101" pitchFamily="2" charset="-122"/>
              </a:endParaRPr>
            </a:p>
          </p:txBody>
        </p:sp>
        <p:sp>
          <p:nvSpPr>
            <p:cNvPr id="24597" name="流程图: 决策 56"/>
            <p:cNvSpPr/>
            <p:nvPr/>
          </p:nvSpPr>
          <p:spPr>
            <a:xfrm>
              <a:off x="39889" y="33254"/>
              <a:ext cx="9214" cy="5264"/>
            </a:xfrm>
            <a:prstGeom prst="flowChartDecision">
              <a:avLst/>
            </a:prstGeom>
            <a:solidFill>
              <a:srgbClr val="FFFFFF"/>
            </a:solidFill>
            <a:ln w="3175" cap="flat" cmpd="sng">
              <a:solidFill>
                <a:srgbClr val="000000"/>
              </a:solidFill>
              <a:prstDash val="solid"/>
              <a:miter/>
              <a:headEnd type="none" w="med" len="med"/>
              <a:tailEnd type="none" w="med" len="med"/>
            </a:ln>
          </p:spPr>
          <p:txBody>
            <a:bodyPr anchor="ctr"/>
            <a:p>
              <a:pPr algn="ctr" eaLnBrk="0" hangingPunct="0"/>
              <a:endParaRPr lang="en-US" altLang="zh-CN" sz="1200" b="1" dirty="0">
                <a:solidFill>
                  <a:srgbClr val="000000"/>
                </a:solidFill>
                <a:latin typeface="Arial" panose="020B0604020202020204" pitchFamily="34" charset="0"/>
                <a:ea typeface="宋体" panose="02010600030101010101" pitchFamily="2" charset="-122"/>
              </a:endParaRPr>
            </a:p>
            <a:p>
              <a:pPr algn="ctr" eaLnBrk="0" hangingPunct="0"/>
              <a:r>
                <a:rPr lang="zh-CN" altLang="zh-CN" sz="1200" b="1" dirty="0">
                  <a:solidFill>
                    <a:srgbClr val="000000"/>
                  </a:solidFill>
                  <a:latin typeface="Arial" panose="020B0604020202020204" pitchFamily="34" charset="0"/>
                  <a:ea typeface="宋体" panose="02010600030101010101" pitchFamily="2" charset="-122"/>
                </a:rPr>
                <a:t>审核</a:t>
              </a:r>
              <a:endParaRPr lang="zh-CN" altLang="zh-CN" sz="1200" b="1" dirty="0">
                <a:latin typeface="Arial" panose="020B0604020202020204" pitchFamily="34" charset="0"/>
                <a:ea typeface="宋体" panose="02010600030101010101" pitchFamily="2" charset="-122"/>
              </a:endParaRPr>
            </a:p>
            <a:p>
              <a:pPr eaLnBrk="0" hangingPunct="0"/>
              <a:endParaRPr lang="zh-CN" altLang="zh-CN" sz="1200" b="1" dirty="0">
                <a:latin typeface="Arial" panose="020B0604020202020204" pitchFamily="34" charset="0"/>
                <a:ea typeface="宋体" panose="02010600030101010101" pitchFamily="2" charset="-122"/>
              </a:endParaRPr>
            </a:p>
          </p:txBody>
        </p:sp>
        <p:cxnSp>
          <p:nvCxnSpPr>
            <p:cNvPr id="24598" name="肘形连接符 57"/>
            <p:cNvCxnSpPr/>
            <p:nvPr/>
          </p:nvCxnSpPr>
          <p:spPr>
            <a:xfrm rot="10800000">
              <a:off x="2578" y="28777"/>
              <a:ext cx="1536" cy="7110"/>
            </a:xfrm>
            <a:prstGeom prst="bentConnector3">
              <a:avLst>
                <a:gd name="adj1" fmla="val 248810"/>
              </a:avLst>
            </a:prstGeom>
            <a:ln w="3175" cap="flat" cmpd="sng">
              <a:solidFill>
                <a:srgbClr val="000000"/>
              </a:solidFill>
              <a:prstDash val="solid"/>
              <a:miter/>
              <a:headEnd type="none" w="med" len="med"/>
              <a:tailEnd type="arrow" w="med" len="med"/>
            </a:ln>
          </p:spPr>
        </p:cxnSp>
        <p:cxnSp>
          <p:nvCxnSpPr>
            <p:cNvPr id="24599" name="直接箭头连接符 58"/>
            <p:cNvCxnSpPr/>
            <p:nvPr/>
          </p:nvCxnSpPr>
          <p:spPr>
            <a:xfrm flipV="1">
              <a:off x="13331" y="35886"/>
              <a:ext cx="2853" cy="1"/>
            </a:xfrm>
            <a:prstGeom prst="straightConnector1">
              <a:avLst/>
            </a:prstGeom>
            <a:ln w="3175" cap="flat" cmpd="sng">
              <a:solidFill>
                <a:srgbClr val="000000"/>
              </a:solidFill>
              <a:prstDash val="solid"/>
              <a:round/>
              <a:headEnd type="none" w="med" len="med"/>
              <a:tailEnd type="arrow" w="med" len="med"/>
            </a:ln>
          </p:spPr>
        </p:cxnSp>
        <p:cxnSp>
          <p:nvCxnSpPr>
            <p:cNvPr id="24600" name="直接箭头连接符 59"/>
            <p:cNvCxnSpPr/>
            <p:nvPr/>
          </p:nvCxnSpPr>
          <p:spPr>
            <a:xfrm>
              <a:off x="25369" y="35886"/>
              <a:ext cx="2739" cy="1"/>
            </a:xfrm>
            <a:prstGeom prst="straightConnector1">
              <a:avLst/>
            </a:prstGeom>
            <a:ln w="3175" cap="flat" cmpd="sng">
              <a:solidFill>
                <a:srgbClr val="000000"/>
              </a:solidFill>
              <a:prstDash val="solid"/>
              <a:round/>
              <a:headEnd type="none" w="med" len="med"/>
              <a:tailEnd type="arrow" w="med" len="med"/>
            </a:ln>
          </p:spPr>
        </p:cxnSp>
        <p:cxnSp>
          <p:nvCxnSpPr>
            <p:cNvPr id="24601" name="直接箭头连接符 60"/>
            <p:cNvCxnSpPr/>
            <p:nvPr/>
          </p:nvCxnSpPr>
          <p:spPr>
            <a:xfrm>
              <a:off x="37152" y="35886"/>
              <a:ext cx="2737" cy="0"/>
            </a:xfrm>
            <a:prstGeom prst="straightConnector1">
              <a:avLst/>
            </a:prstGeom>
            <a:ln w="3175" cap="flat" cmpd="sng">
              <a:solidFill>
                <a:srgbClr val="000000"/>
              </a:solidFill>
              <a:prstDash val="solid"/>
              <a:round/>
              <a:headEnd type="none" w="med" len="med"/>
              <a:tailEnd type="arrow" w="med" len="med"/>
            </a:ln>
          </p:spPr>
        </p:cxnSp>
        <p:cxnSp>
          <p:nvCxnSpPr>
            <p:cNvPr id="24602" name="直接箭头连接符 61"/>
            <p:cNvCxnSpPr/>
            <p:nvPr/>
          </p:nvCxnSpPr>
          <p:spPr>
            <a:xfrm>
              <a:off x="8722" y="24256"/>
              <a:ext cx="0" cy="1873"/>
            </a:xfrm>
            <a:prstGeom prst="straightConnector1">
              <a:avLst/>
            </a:prstGeom>
            <a:ln w="3175" cap="flat" cmpd="sng">
              <a:solidFill>
                <a:srgbClr val="000000"/>
              </a:solidFill>
              <a:prstDash val="solid"/>
              <a:round/>
              <a:headEnd type="none" w="med" len="med"/>
              <a:tailEnd type="arrow" w="med" len="med"/>
            </a:ln>
          </p:spPr>
        </p:cxnSp>
        <p:cxnSp>
          <p:nvCxnSpPr>
            <p:cNvPr id="24603" name="直接箭头连接符 62"/>
            <p:cNvCxnSpPr/>
            <p:nvPr/>
          </p:nvCxnSpPr>
          <p:spPr>
            <a:xfrm>
              <a:off x="8649" y="31425"/>
              <a:ext cx="0" cy="1829"/>
            </a:xfrm>
            <a:prstGeom prst="straightConnector1">
              <a:avLst/>
            </a:prstGeom>
            <a:ln w="3175" cap="flat" cmpd="sng">
              <a:solidFill>
                <a:srgbClr val="000000"/>
              </a:solidFill>
              <a:prstDash val="solid"/>
              <a:round/>
              <a:headEnd type="none" w="med" len="med"/>
              <a:tailEnd type="arrow" w="med" len="med"/>
            </a:ln>
          </p:spPr>
        </p:cxnSp>
        <p:sp>
          <p:nvSpPr>
            <p:cNvPr id="24604" name="流程图: 准备 63"/>
            <p:cNvSpPr/>
            <p:nvPr/>
          </p:nvSpPr>
          <p:spPr>
            <a:xfrm>
              <a:off x="4762" y="10578"/>
              <a:ext cx="8120" cy="2706"/>
            </a:xfrm>
            <a:prstGeom prst="flowChartPreparation">
              <a:avLst/>
            </a:prstGeom>
            <a:solidFill>
              <a:srgbClr val="FFFFFF"/>
            </a:solidFill>
            <a:ln w="3175" cap="flat" cmpd="sng">
              <a:solidFill>
                <a:srgbClr val="000000"/>
              </a:solidFill>
              <a:prstDash val="solid"/>
              <a:miter/>
              <a:headEnd type="none" w="med" len="med"/>
              <a:tailEnd type="none" w="med" len="med"/>
            </a:ln>
          </p:spPr>
          <p:txBody>
            <a:bodyPr anchor="ctr"/>
            <a:p>
              <a:pPr algn="ctr" eaLnBrk="0" hangingPunct="0"/>
              <a:r>
                <a:rPr lang="zh-CN" altLang="zh-CN" sz="1200" b="1" dirty="0">
                  <a:solidFill>
                    <a:srgbClr val="000000"/>
                  </a:solidFill>
                  <a:latin typeface="Calibri" panose="020F0502020204030204" pitchFamily="34" charset="0"/>
                  <a:ea typeface="宋体" panose="02010600030101010101" pitchFamily="2" charset="-122"/>
                </a:rPr>
                <a:t>开始</a:t>
              </a:r>
              <a:endParaRPr lang="zh-CN" altLang="zh-CN" sz="1200" b="1" dirty="0">
                <a:latin typeface="Arial" panose="020B0604020202020204" pitchFamily="34" charset="0"/>
                <a:ea typeface="宋体" panose="02010600030101010101" pitchFamily="2" charset="-122"/>
              </a:endParaRPr>
            </a:p>
          </p:txBody>
        </p:sp>
        <p:cxnSp>
          <p:nvCxnSpPr>
            <p:cNvPr id="24605" name="肘形连接符 65"/>
            <p:cNvCxnSpPr/>
            <p:nvPr/>
          </p:nvCxnSpPr>
          <p:spPr>
            <a:xfrm rot="-5400000" flipV="1">
              <a:off x="15284" y="27775"/>
              <a:ext cx="4476" cy="6480"/>
            </a:xfrm>
            <a:prstGeom prst="bentConnector2">
              <a:avLst/>
            </a:prstGeom>
            <a:ln w="3175" cap="flat" cmpd="sng">
              <a:solidFill>
                <a:srgbClr val="000000"/>
              </a:solidFill>
              <a:prstDash val="solid"/>
              <a:miter/>
              <a:headEnd type="none" w="med" len="med"/>
              <a:tailEnd type="arrow" w="med" len="med"/>
            </a:ln>
          </p:spPr>
        </p:cxnSp>
        <p:cxnSp>
          <p:nvCxnSpPr>
            <p:cNvPr id="24606" name="肘形连接符 66"/>
            <p:cNvCxnSpPr/>
            <p:nvPr/>
          </p:nvCxnSpPr>
          <p:spPr>
            <a:xfrm rot="-5400000" flipV="1">
              <a:off x="30388" y="19146"/>
              <a:ext cx="4477" cy="23734"/>
            </a:xfrm>
            <a:prstGeom prst="bentConnector2">
              <a:avLst/>
            </a:prstGeom>
            <a:ln w="3175" cap="flat" cmpd="sng">
              <a:solidFill>
                <a:srgbClr val="000000"/>
              </a:solidFill>
              <a:prstDash val="solid"/>
              <a:miter/>
              <a:headEnd type="none" w="med" len="med"/>
              <a:tailEnd type="none" w="med" len="med"/>
            </a:ln>
          </p:spPr>
        </p:cxnSp>
        <p:sp>
          <p:nvSpPr>
            <p:cNvPr id="24607" name="直接连接符 67"/>
            <p:cNvSpPr/>
            <p:nvPr/>
          </p:nvSpPr>
          <p:spPr>
            <a:xfrm flipH="1" flipV="1">
              <a:off x="32643" y="28777"/>
              <a:ext cx="72" cy="4477"/>
            </a:xfrm>
            <a:prstGeom prst="line">
              <a:avLst/>
            </a:prstGeom>
            <a:ln w="3175" cap="flat" cmpd="sng">
              <a:solidFill>
                <a:srgbClr val="000000"/>
              </a:solidFill>
              <a:prstDash val="solid"/>
              <a:round/>
              <a:headEnd type="none" w="med" len="med"/>
              <a:tailEnd type="none" w="med" len="med"/>
            </a:ln>
          </p:spPr>
        </p:sp>
        <p:sp>
          <p:nvSpPr>
            <p:cNvPr id="24608" name="矩形 68"/>
            <p:cNvSpPr/>
            <p:nvPr/>
          </p:nvSpPr>
          <p:spPr>
            <a:xfrm>
              <a:off x="39061" y="40357"/>
              <a:ext cx="12139" cy="5289"/>
            </a:xfrm>
            <a:prstGeom prst="rect">
              <a:avLst/>
            </a:prstGeom>
            <a:solidFill>
              <a:srgbClr val="FFFFFF"/>
            </a:solidFill>
            <a:ln w="3175" cap="flat" cmpd="sng">
              <a:solidFill>
                <a:srgbClr val="000000"/>
              </a:solidFill>
              <a:prstDash val="solid"/>
              <a:miter/>
              <a:headEnd type="none" w="med" len="med"/>
              <a:tailEnd type="none" w="med" len="med"/>
            </a:ln>
          </p:spPr>
          <p:txBody>
            <a:bodyPr anchor="ctr"/>
            <a:p>
              <a:pPr algn="ctr" eaLnBrk="0" hangingPunct="0"/>
              <a:r>
                <a:rPr lang="zh-CN" altLang="zh-CN" sz="1200" b="1" dirty="0">
                  <a:solidFill>
                    <a:srgbClr val="000000"/>
                  </a:solidFill>
                  <a:latin typeface="Arial" panose="020B0604020202020204" pitchFamily="34" charset="0"/>
                  <a:ea typeface="宋体" panose="02010600030101010101" pitchFamily="2" charset="-122"/>
                </a:rPr>
                <a:t>生成成果登记号，成果入库</a:t>
              </a:r>
              <a:r>
                <a:rPr lang="zh-CN" altLang="en-US" sz="1200" b="1" dirty="0">
                  <a:solidFill>
                    <a:srgbClr val="000000"/>
                  </a:solidFill>
                  <a:latin typeface="Arial" panose="020B0604020202020204" pitchFamily="34" charset="0"/>
                  <a:ea typeface="宋体" panose="02010600030101010101" pitchFamily="2" charset="-122"/>
                </a:rPr>
                <a:t>，证书下载打印</a:t>
              </a:r>
              <a:endParaRPr lang="zh-CN" altLang="zh-CN" sz="1200" b="1" dirty="0">
                <a:latin typeface="Arial" panose="020B0604020202020204" pitchFamily="34" charset="0"/>
                <a:ea typeface="宋体" panose="02010600030101010101" pitchFamily="2" charset="-122"/>
              </a:endParaRPr>
            </a:p>
          </p:txBody>
        </p:sp>
        <p:cxnSp>
          <p:nvCxnSpPr>
            <p:cNvPr id="24609" name="直接箭头连接符 69"/>
            <p:cNvCxnSpPr/>
            <p:nvPr/>
          </p:nvCxnSpPr>
          <p:spPr>
            <a:xfrm>
              <a:off x="44496" y="38520"/>
              <a:ext cx="0" cy="2020"/>
            </a:xfrm>
            <a:prstGeom prst="straightConnector1">
              <a:avLst/>
            </a:prstGeom>
            <a:ln w="3175" cap="flat" cmpd="sng">
              <a:solidFill>
                <a:srgbClr val="000000"/>
              </a:solidFill>
              <a:prstDash val="solid"/>
              <a:round/>
              <a:headEnd type="none" w="med" len="med"/>
              <a:tailEnd type="arrow" w="med" len="med"/>
            </a:ln>
          </p:spPr>
        </p:cxnSp>
        <p:sp>
          <p:nvSpPr>
            <p:cNvPr id="24610" name="矩形 70"/>
            <p:cNvSpPr/>
            <p:nvPr/>
          </p:nvSpPr>
          <p:spPr>
            <a:xfrm>
              <a:off x="5152" y="4701"/>
              <a:ext cx="7856" cy="3061"/>
            </a:xfrm>
            <a:prstGeom prst="rect">
              <a:avLst/>
            </a:prstGeom>
            <a:solidFill>
              <a:srgbClr val="FFFFFF"/>
            </a:solidFill>
            <a:ln w="3175">
              <a:noFill/>
            </a:ln>
          </p:spPr>
          <p:txBody>
            <a:bodyPr anchor="ctr"/>
            <a:p>
              <a:pPr algn="ctr" eaLnBrk="0" hangingPunct="0"/>
              <a:r>
                <a:rPr lang="zh-CN" altLang="en-US" sz="1200" b="1" dirty="0">
                  <a:solidFill>
                    <a:srgbClr val="000000"/>
                  </a:solidFill>
                  <a:latin typeface="Arial" panose="020B0604020202020204" pitchFamily="34" charset="0"/>
                  <a:ea typeface="宋体" panose="02010600030101010101" pitchFamily="2" charset="-122"/>
                </a:rPr>
                <a:t>成果申报</a:t>
              </a:r>
              <a:r>
                <a:rPr lang="zh-CN" altLang="zh-CN" sz="1200" b="1" dirty="0">
                  <a:solidFill>
                    <a:srgbClr val="000000"/>
                  </a:solidFill>
                  <a:latin typeface="Arial" panose="020B0604020202020204" pitchFamily="34" charset="0"/>
                  <a:ea typeface="宋体" panose="02010600030101010101" pitchFamily="2" charset="-122"/>
                </a:rPr>
                <a:t>人</a:t>
              </a:r>
              <a:endParaRPr lang="zh-CN" altLang="zh-CN" sz="1200" b="1" dirty="0">
                <a:latin typeface="Arial" panose="020B0604020202020204" pitchFamily="34" charset="0"/>
                <a:ea typeface="宋体" panose="02010600030101010101" pitchFamily="2" charset="-122"/>
              </a:endParaRPr>
            </a:p>
          </p:txBody>
        </p:sp>
        <p:sp>
          <p:nvSpPr>
            <p:cNvPr id="24611" name="矩形 71"/>
            <p:cNvSpPr/>
            <p:nvPr/>
          </p:nvSpPr>
          <p:spPr>
            <a:xfrm>
              <a:off x="17260" y="4836"/>
              <a:ext cx="7855" cy="3054"/>
            </a:xfrm>
            <a:prstGeom prst="rect">
              <a:avLst/>
            </a:prstGeom>
            <a:solidFill>
              <a:srgbClr val="FFFFFF"/>
            </a:solidFill>
            <a:ln w="3175">
              <a:noFill/>
            </a:ln>
          </p:spPr>
          <p:txBody>
            <a:bodyPr anchor="ctr"/>
            <a:p>
              <a:pPr algn="ctr" eaLnBrk="0" hangingPunct="0"/>
              <a:r>
                <a:rPr lang="zh-CN" altLang="en-US" sz="1200" b="1" dirty="0">
                  <a:solidFill>
                    <a:srgbClr val="000000"/>
                  </a:solidFill>
                  <a:latin typeface="Arial" panose="020B0604020202020204" pitchFamily="34" charset="0"/>
                  <a:ea typeface="宋体" panose="02010600030101010101" pitchFamily="2" charset="-122"/>
                </a:rPr>
                <a:t>所属</a:t>
              </a:r>
              <a:r>
                <a:rPr lang="zh-CN" altLang="zh-CN" sz="1200" b="1" dirty="0">
                  <a:solidFill>
                    <a:srgbClr val="000000"/>
                  </a:solidFill>
                  <a:latin typeface="Arial" panose="020B0604020202020204" pitchFamily="34" charset="0"/>
                  <a:ea typeface="宋体" panose="02010600030101010101" pitchFamily="2" charset="-122"/>
                </a:rPr>
                <a:t>单位</a:t>
              </a:r>
              <a:endParaRPr lang="zh-CN" altLang="zh-CN" sz="1200" b="1" dirty="0">
                <a:latin typeface="Arial" panose="020B0604020202020204" pitchFamily="34" charset="0"/>
                <a:ea typeface="宋体" panose="02010600030101010101" pitchFamily="2" charset="-122"/>
              </a:endParaRPr>
            </a:p>
          </p:txBody>
        </p:sp>
        <p:sp>
          <p:nvSpPr>
            <p:cNvPr id="24612" name="矩形 72"/>
            <p:cNvSpPr/>
            <p:nvPr/>
          </p:nvSpPr>
          <p:spPr>
            <a:xfrm>
              <a:off x="28180" y="4846"/>
              <a:ext cx="9142" cy="3054"/>
            </a:xfrm>
            <a:prstGeom prst="rect">
              <a:avLst/>
            </a:prstGeom>
            <a:solidFill>
              <a:srgbClr val="FFFFFF"/>
            </a:solidFill>
            <a:ln w="3175">
              <a:noFill/>
            </a:ln>
          </p:spPr>
          <p:txBody>
            <a:bodyPr anchor="ctr"/>
            <a:p>
              <a:pPr algn="ctr" eaLnBrk="0" hangingPunct="0"/>
              <a:r>
                <a:rPr lang="zh-CN" altLang="en-US" sz="1200" b="1" dirty="0">
                  <a:latin typeface="Arial" panose="020B0604020202020204" pitchFamily="34" charset="0"/>
                  <a:ea typeface="宋体" panose="02010600030101010101" pitchFamily="2" charset="-122"/>
                </a:rPr>
                <a:t>归口管理单位</a:t>
              </a:r>
              <a:endParaRPr lang="zh-CN" altLang="zh-CN" sz="1200" b="1" dirty="0">
                <a:latin typeface="Arial" panose="020B0604020202020204" pitchFamily="34" charset="0"/>
                <a:ea typeface="宋体" panose="02010600030101010101" pitchFamily="2" charset="-122"/>
              </a:endParaRPr>
            </a:p>
          </p:txBody>
        </p:sp>
        <p:sp>
          <p:nvSpPr>
            <p:cNvPr id="24613" name="矩形 73"/>
            <p:cNvSpPr/>
            <p:nvPr/>
          </p:nvSpPr>
          <p:spPr>
            <a:xfrm>
              <a:off x="40493" y="4701"/>
              <a:ext cx="7855" cy="3054"/>
            </a:xfrm>
            <a:prstGeom prst="rect">
              <a:avLst/>
            </a:prstGeom>
            <a:solidFill>
              <a:srgbClr val="FFFFFF"/>
            </a:solidFill>
            <a:ln w="3175">
              <a:noFill/>
            </a:ln>
          </p:spPr>
          <p:txBody>
            <a:bodyPr anchor="ctr"/>
            <a:p>
              <a:pPr algn="ctr" eaLnBrk="0" hangingPunct="0"/>
              <a:r>
                <a:rPr lang="zh-CN" altLang="en-US" sz="1200" b="1" dirty="0">
                  <a:latin typeface="Arial" panose="020B0604020202020204" pitchFamily="34" charset="0"/>
                  <a:ea typeface="宋体" panose="02010600030101010101" pitchFamily="2" charset="-122"/>
                </a:rPr>
                <a:t>省科技厅</a:t>
              </a:r>
              <a:endParaRPr lang="zh-CN" altLang="zh-CN" sz="1200" b="1" dirty="0">
                <a:latin typeface="Arial" panose="020B0604020202020204" pitchFamily="34" charset="0"/>
                <a:ea typeface="宋体" panose="02010600030101010101" pitchFamily="2" charset="-122"/>
              </a:endParaRPr>
            </a:p>
          </p:txBody>
        </p:sp>
        <p:sp>
          <p:nvSpPr>
            <p:cNvPr id="24614" name="直接连接符 74"/>
            <p:cNvSpPr/>
            <p:nvPr/>
          </p:nvSpPr>
          <p:spPr>
            <a:xfrm>
              <a:off x="15265" y="5874"/>
              <a:ext cx="0" cy="33993"/>
            </a:xfrm>
            <a:prstGeom prst="line">
              <a:avLst/>
            </a:prstGeom>
            <a:ln w="9525" cap="flat" cmpd="sng">
              <a:solidFill>
                <a:srgbClr val="000000"/>
              </a:solidFill>
              <a:prstDash val="dash"/>
              <a:round/>
              <a:headEnd type="none" w="med" len="med"/>
              <a:tailEnd type="none" w="med" len="med"/>
            </a:ln>
          </p:spPr>
        </p:sp>
        <p:sp>
          <p:nvSpPr>
            <p:cNvPr id="24615" name="直接连接符 75"/>
            <p:cNvSpPr/>
            <p:nvPr/>
          </p:nvSpPr>
          <p:spPr>
            <a:xfrm>
              <a:off x="27159" y="5874"/>
              <a:ext cx="0" cy="33991"/>
            </a:xfrm>
            <a:prstGeom prst="line">
              <a:avLst/>
            </a:prstGeom>
            <a:ln w="9525" cap="flat" cmpd="sng">
              <a:solidFill>
                <a:srgbClr val="000000"/>
              </a:solidFill>
              <a:prstDash val="dash"/>
              <a:round/>
              <a:headEnd type="none" w="med" len="med"/>
              <a:tailEnd type="none" w="med" len="med"/>
            </a:ln>
          </p:spPr>
        </p:sp>
        <p:sp>
          <p:nvSpPr>
            <p:cNvPr id="24616" name="直接连接符 76"/>
            <p:cNvSpPr/>
            <p:nvPr/>
          </p:nvSpPr>
          <p:spPr>
            <a:xfrm flipH="1">
              <a:off x="39060" y="5874"/>
              <a:ext cx="1" cy="33988"/>
            </a:xfrm>
            <a:prstGeom prst="line">
              <a:avLst/>
            </a:prstGeom>
            <a:ln w="9525" cap="flat" cmpd="sng">
              <a:solidFill>
                <a:srgbClr val="000000"/>
              </a:solidFill>
              <a:prstDash val="dash"/>
              <a:round/>
              <a:headEnd type="none" w="med" len="med"/>
              <a:tailEnd type="none" w="med" len="med"/>
            </a:ln>
          </p:spPr>
        </p:sp>
        <p:sp>
          <p:nvSpPr>
            <p:cNvPr id="24617" name="矩形 78"/>
            <p:cNvSpPr/>
            <p:nvPr/>
          </p:nvSpPr>
          <p:spPr>
            <a:xfrm>
              <a:off x="3390" y="15228"/>
              <a:ext cx="10528" cy="3067"/>
            </a:xfrm>
            <a:prstGeom prst="rect">
              <a:avLst/>
            </a:prstGeom>
            <a:solidFill>
              <a:srgbClr val="FFFFFF"/>
            </a:solidFill>
            <a:ln w="3175" cap="flat" cmpd="sng">
              <a:solidFill>
                <a:srgbClr val="000000"/>
              </a:solidFill>
              <a:prstDash val="solid"/>
              <a:miter/>
              <a:headEnd type="none" w="med" len="med"/>
              <a:tailEnd type="none" w="med" len="med"/>
            </a:ln>
          </p:spPr>
          <p:txBody>
            <a:bodyPr anchor="ctr"/>
            <a:p>
              <a:pPr algn="ctr" eaLnBrk="0" hangingPunct="0"/>
              <a:r>
                <a:rPr lang="zh-CN" altLang="zh-CN" sz="1200" b="1" dirty="0">
                  <a:solidFill>
                    <a:srgbClr val="000000"/>
                  </a:solidFill>
                  <a:latin typeface="Arial" panose="020B0604020202020204" pitchFamily="34" charset="0"/>
                  <a:ea typeface="宋体" panose="02010600030101010101" pitchFamily="2" charset="-122"/>
                </a:rPr>
                <a:t>用户注册</a:t>
              </a:r>
              <a:endParaRPr lang="zh-CN" altLang="zh-CN" sz="1200" b="1" dirty="0">
                <a:latin typeface="Arial" panose="020B0604020202020204" pitchFamily="34" charset="0"/>
                <a:ea typeface="宋体" panose="02010600030101010101" pitchFamily="2" charset="-122"/>
              </a:endParaRPr>
            </a:p>
          </p:txBody>
        </p:sp>
        <p:cxnSp>
          <p:nvCxnSpPr>
            <p:cNvPr id="24618" name="直接箭头连接符 79"/>
            <p:cNvCxnSpPr/>
            <p:nvPr/>
          </p:nvCxnSpPr>
          <p:spPr>
            <a:xfrm>
              <a:off x="8876" y="19249"/>
              <a:ext cx="0" cy="1861"/>
            </a:xfrm>
            <a:prstGeom prst="straightConnector1">
              <a:avLst/>
            </a:prstGeom>
            <a:ln w="3175" cap="flat" cmpd="sng">
              <a:solidFill>
                <a:srgbClr val="000000"/>
              </a:solidFill>
              <a:prstDash val="solid"/>
              <a:round/>
              <a:headEnd type="none" w="med" len="med"/>
              <a:tailEnd type="arrow" w="med" len="med"/>
            </a:ln>
          </p:spPr>
        </p:cxnSp>
        <p:cxnSp>
          <p:nvCxnSpPr>
            <p:cNvPr id="24619" name="直接箭头连接符 81"/>
            <p:cNvCxnSpPr/>
            <p:nvPr/>
          </p:nvCxnSpPr>
          <p:spPr>
            <a:xfrm>
              <a:off x="8822" y="8331"/>
              <a:ext cx="0" cy="1860"/>
            </a:xfrm>
            <a:prstGeom prst="straightConnector1">
              <a:avLst/>
            </a:prstGeom>
            <a:ln w="3175" cap="flat" cmpd="sng">
              <a:solidFill>
                <a:srgbClr val="000000"/>
              </a:solidFill>
              <a:prstDash val="solid"/>
              <a:round/>
              <a:headEnd type="none" w="med" len="med"/>
              <a:tailEnd type="arrow" w="med" len="med"/>
            </a:ln>
          </p:spPr>
        </p:cxnSp>
      </p:grpSp>
      <p:sp>
        <p:nvSpPr>
          <p:cNvPr id="24620"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24621"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5714"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115715"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15716"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15717"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115718"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115719" name="Rectangle 2"/>
          <p:cNvSpPr txBox="1"/>
          <p:nvPr/>
        </p:nvSpPr>
        <p:spPr>
          <a:xfrm>
            <a:off x="6335713" y="600075"/>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5-</a:t>
            </a:r>
            <a:r>
              <a:rPr lang="zh-CN" altLang="en-US" sz="2800" b="1" dirty="0">
                <a:latin typeface="方正姚体" panose="02010601030101010101" pitchFamily="2" charset="-122"/>
                <a:ea typeface="方正姚体" panose="02010601030101010101" pitchFamily="2" charset="-122"/>
              </a:rPr>
              <a:t>审核登记</a:t>
            </a:r>
            <a:endParaRPr lang="zh-CN" altLang="en-US" sz="2800" b="1" dirty="0">
              <a:latin typeface="方正姚体" panose="02010601030101010101" pitchFamily="2" charset="-122"/>
              <a:ea typeface="方正姚体" panose="02010601030101010101" pitchFamily="2" charset="-122"/>
            </a:endParaRPr>
          </a:p>
        </p:txBody>
      </p:sp>
      <p:sp>
        <p:nvSpPr>
          <p:cNvPr id="115720" name="矩形 3"/>
          <p:cNvSpPr/>
          <p:nvPr/>
        </p:nvSpPr>
        <p:spPr>
          <a:xfrm>
            <a:off x="955675" y="1203325"/>
            <a:ext cx="8289925" cy="500063"/>
          </a:xfrm>
          <a:prstGeom prst="rect">
            <a:avLst/>
          </a:prstGeom>
          <a:noFill/>
          <a:ln w="9525">
            <a:noFill/>
          </a:ln>
        </p:spPr>
        <p:txBody>
          <a:bodyPr anchor="t">
            <a:spAutoFit/>
          </a:bodyPr>
          <a:p>
            <a:pPr eaLnBrk="0" hangingPunct="0">
              <a:lnSpc>
                <a:spcPct val="150000"/>
              </a:lnSpc>
            </a:pPr>
            <a:r>
              <a:rPr lang="zh-CN" altLang="en-US" sz="2000" dirty="0">
                <a:solidFill>
                  <a:srgbClr val="C00000"/>
                </a:solidFill>
                <a:latin typeface="方正黑体简体" pitchFamily="65" charset="-122"/>
                <a:ea typeface="方正黑体简体" pitchFamily="65" charset="-122"/>
              </a:rPr>
              <a:t>三、省科技厅审核登记</a:t>
            </a:r>
            <a:endParaRPr lang="en-US" altLang="zh-CN" sz="2000" dirty="0">
              <a:solidFill>
                <a:srgbClr val="C00000"/>
              </a:solidFill>
              <a:latin typeface="方正黑体简体" pitchFamily="65" charset="-122"/>
              <a:ea typeface="方正黑体简体" pitchFamily="65" charset="-122"/>
            </a:endParaRPr>
          </a:p>
        </p:txBody>
      </p:sp>
      <p:sp>
        <p:nvSpPr>
          <p:cNvPr id="2" name="矩形 1"/>
          <p:cNvSpPr/>
          <p:nvPr/>
        </p:nvSpPr>
        <p:spPr>
          <a:xfrm>
            <a:off x="955675" y="1698625"/>
            <a:ext cx="8199438" cy="2478088"/>
          </a:xfrm>
          <a:prstGeom prst="rect">
            <a:avLst/>
          </a:prstGeom>
        </p:spPr>
        <p:txBody>
          <a:bodyPr wrap="square">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省科技厅自提交日起</a:t>
            </a: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5</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个工作日内对省直有关部门或市科技局提交成果材料进行审核，审核内容包括提交材料的完整性、成果与评价证明的一致性等，通过后赋予成果登记编号，在系统内予以</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登记，</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工作进度显示“审核通过””时，自动生成电子证书，申请人自行下载打印</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endParaRPr kumimoji="0" lang="en-US" altLang="zh-CN"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342900" marR="0" lvl="0" indent="192405" algn="l" defTabSz="914400" rtl="0" eaLnBrk="0" fontAlgn="base" latinLnBrk="0" hangingPunct="0">
              <a:lnSpc>
                <a:spcPct val="150000"/>
              </a:lnSpc>
              <a:spcBef>
                <a:spcPts val="600"/>
              </a:spcBef>
              <a:spcAft>
                <a:spcPct val="0"/>
              </a:spcAft>
              <a:buClrTx/>
              <a:buSzTx/>
              <a:buFont typeface="Wingdings" panose="05000000000000000000" pitchFamily="2" charset="2"/>
              <a:buChar char="l"/>
              <a:defRPr/>
            </a:pP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以上环节如出现未通过时，相关单位应及时反馈申请人重新申请。</a:t>
            </a:r>
            <a:endPar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15722" name="灯片编号占位符 2"/>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Rectangle 3"/>
          <p:cNvSpPr>
            <a:spLocks noGrp="1"/>
          </p:cNvSpPr>
          <p:nvPr>
            <p:ph type="subTitle" idx="1"/>
          </p:nvPr>
        </p:nvSpPr>
        <p:spPr>
          <a:xfrm>
            <a:off x="1117600" y="2514600"/>
            <a:ext cx="7510463" cy="1143000"/>
          </a:xfrm>
        </p:spPr>
        <p:txBody>
          <a:bodyPr vert="horz" wrap="square" lIns="91440" tIns="45720" rIns="91440" bIns="45720" anchor="t"/>
          <a:p>
            <a:pPr marL="342900" indent="-342900" eaLnBrk="1" hangingPunct="1"/>
            <a:r>
              <a:rPr lang="zh-CN" altLang="en-US" sz="6000" b="1" kern="1200" dirty="0">
                <a:solidFill>
                  <a:srgbClr val="002060"/>
                </a:solidFill>
                <a:latin typeface="华文行楷" panose="02010800040101010101" pitchFamily="2" charset="-122"/>
                <a:ea typeface="华文行楷" panose="02010800040101010101" pitchFamily="2" charset="-122"/>
                <a:cs typeface="+mn-cs"/>
                <a:sym typeface="华文行楷" panose="02010800040101010101" pitchFamily="2" charset="-122"/>
              </a:rPr>
              <a:t>谢         谢！</a:t>
            </a:r>
            <a:endParaRPr lang="zh-CN" altLang="en-US" sz="6000" b="1" kern="1200" dirty="0">
              <a:solidFill>
                <a:srgbClr val="002060"/>
              </a:solidFill>
              <a:latin typeface="华文行楷" panose="02010800040101010101" pitchFamily="2" charset="-122"/>
              <a:ea typeface="华文行楷" panose="02010800040101010101" pitchFamily="2" charset="-122"/>
              <a:cs typeface="+mn-cs"/>
              <a:sym typeface="华文行楷" panose="02010800040101010101" pitchFamily="2" charset="-122"/>
            </a:endParaRPr>
          </a:p>
          <a:p>
            <a:pPr marL="342900" indent="-342900" algn="l" eaLnBrk="1" hangingPunct="1">
              <a:buFont typeface="Wingdings" panose="05000000000000000000" pitchFamily="2" charset="2"/>
              <a:buChar char=""/>
            </a:pPr>
            <a:endParaRPr lang="zh-CN" altLang="en-US" sz="3000" b="1" kern="1200" dirty="0">
              <a:solidFill>
                <a:srgbClr val="000046"/>
              </a:solidFill>
              <a:latin typeface="+mn-lt"/>
              <a:ea typeface="+mn-ea"/>
              <a:cs typeface="+mn-cs"/>
            </a:endParaRPr>
          </a:p>
          <a:p>
            <a:pPr marL="342900" indent="-342900" algn="l" eaLnBrk="1" hangingPunct="1"/>
            <a:r>
              <a:rPr lang="zh-CN" altLang="en-US" sz="3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rPr>
              <a:t>  </a:t>
            </a:r>
            <a:r>
              <a:rPr lang="en-US" altLang="zh-CN" sz="3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rPr>
              <a:t> </a:t>
            </a:r>
            <a:endParaRPr lang="en-US" altLang="zh-CN" sz="3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endParaRPr>
          </a:p>
          <a:p>
            <a:pPr marL="342900" indent="-342900" algn="ctr" eaLnBrk="1" hangingPunct="1"/>
            <a:r>
              <a:rPr lang="en-US" altLang="zh-CN" sz="3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rPr>
              <a:t>   </a:t>
            </a:r>
            <a:r>
              <a:rPr lang="zh-CN" altLang="zh-CN" sz="2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rPr>
              <a:t>阜阳市科技情报所  杨春</a:t>
            </a:r>
            <a:endParaRPr lang="zh-CN" altLang="zh-CN" sz="2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endParaRPr>
          </a:p>
          <a:p>
            <a:pPr marL="342900" indent="-342900" algn="ctr" eaLnBrk="1" hangingPunct="1"/>
            <a:r>
              <a:rPr lang="zh-CN" altLang="zh-CN" sz="2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rPr>
              <a:t>     电话：</a:t>
            </a:r>
            <a:r>
              <a:rPr lang="en-US" altLang="zh-CN" sz="2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rPr>
              <a:t>2287166</a:t>
            </a:r>
            <a:endParaRPr lang="en-US" altLang="zh-CN" sz="2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endParaRPr>
          </a:p>
          <a:p>
            <a:pPr marL="342900" indent="-342900" algn="ctr" eaLnBrk="1" hangingPunct="1"/>
            <a:r>
              <a:rPr lang="zh-CN" altLang="en-US" sz="2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rPr>
              <a:t>     邮箱：</a:t>
            </a:r>
            <a:r>
              <a:rPr lang="en-US" altLang="zh-CN" sz="2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rPr>
              <a:t>609879575@qq.com</a:t>
            </a:r>
            <a:endParaRPr lang="en-US" altLang="zh-CN" sz="2000" b="1" kern="1200" dirty="0">
              <a:solidFill>
                <a:srgbClr val="002060"/>
              </a:solidFill>
              <a:latin typeface="楷体_GB2312" panose="02010609030101010101" pitchFamily="49" charset="-122"/>
              <a:ea typeface="楷体_GB2312" panose="02010609030101010101" pitchFamily="49" charset="-122"/>
              <a:cs typeface="+mn-cs"/>
              <a:sym typeface="楷体_GB2312" panose="02010609030101010101" pitchFamily="49" charset="-122"/>
            </a:endParaRPr>
          </a:p>
        </p:txBody>
      </p:sp>
      <p:sp>
        <p:nvSpPr>
          <p:cNvPr id="117762"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Rectangle 2"/>
          <p:cNvSpPr txBox="1"/>
          <p:nvPr/>
        </p:nvSpPr>
        <p:spPr>
          <a:xfrm>
            <a:off x="6564313" y="600075"/>
            <a:ext cx="2819400"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675"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28676" name="矩形 5"/>
          <p:cNvSpPr/>
          <p:nvPr/>
        </p:nvSpPr>
        <p:spPr>
          <a:xfrm>
            <a:off x="955675" y="1304925"/>
            <a:ext cx="8075613" cy="500063"/>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科技成果登记系统打开方式</a:t>
            </a:r>
            <a:endParaRPr lang="en-US" altLang="zh-CN" sz="2000" b="1" dirty="0">
              <a:solidFill>
                <a:srgbClr val="C00000"/>
              </a:solidFill>
              <a:latin typeface="方正黑体简体" pitchFamily="65" charset="-122"/>
              <a:ea typeface="方正黑体简体" pitchFamily="65" charset="-122"/>
            </a:endParaRPr>
          </a:p>
        </p:txBody>
      </p:sp>
      <p:sp>
        <p:nvSpPr>
          <p:cNvPr id="28677"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28678"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28679"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28680"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28681"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 name="矩形 4"/>
          <p:cNvSpPr/>
          <p:nvPr/>
        </p:nvSpPr>
        <p:spPr>
          <a:xfrm>
            <a:off x="925513" y="1804988"/>
            <a:ext cx="8105775" cy="55403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1</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、打开浏览器，输入系统网址</a:t>
            </a: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http://cgdj.ahinfo.gov.cn/</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pic>
        <p:nvPicPr>
          <p:cNvPr id="28683" name="Picture 2"/>
          <p:cNvPicPr>
            <a:picLocks noChangeAspect="1"/>
          </p:cNvPicPr>
          <p:nvPr/>
        </p:nvPicPr>
        <p:blipFill>
          <a:blip r:embed="rId1"/>
          <a:stretch>
            <a:fillRect/>
          </a:stretch>
        </p:blipFill>
        <p:spPr>
          <a:xfrm>
            <a:off x="1382713" y="2465388"/>
            <a:ext cx="6934200" cy="3511550"/>
          </a:xfrm>
          <a:prstGeom prst="rect">
            <a:avLst/>
          </a:prstGeom>
          <a:noFill/>
          <a:ln w="9525">
            <a:noFill/>
          </a:ln>
        </p:spPr>
      </p:pic>
      <p:sp>
        <p:nvSpPr>
          <p:cNvPr id="28684"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1" name="Picture 20"/>
          <p:cNvPicPr>
            <a:picLocks noChangeAspect="1"/>
          </p:cNvPicPr>
          <p:nvPr/>
        </p:nvPicPr>
        <p:blipFill>
          <a:blip r:embed="rId1"/>
          <a:stretch>
            <a:fillRect/>
          </a:stretch>
        </p:blipFill>
        <p:spPr>
          <a:xfrm>
            <a:off x="5168900" y="3157538"/>
            <a:ext cx="4214813" cy="3201987"/>
          </a:xfrm>
          <a:prstGeom prst="rect">
            <a:avLst/>
          </a:prstGeom>
          <a:noFill/>
          <a:ln w="9525">
            <a:noFill/>
          </a:ln>
        </p:spPr>
      </p:pic>
      <p:sp>
        <p:nvSpPr>
          <p:cNvPr id="30722" name="Rectangle 2"/>
          <p:cNvSpPr txBox="1"/>
          <p:nvPr/>
        </p:nvSpPr>
        <p:spPr>
          <a:xfrm>
            <a:off x="6335713" y="598488"/>
            <a:ext cx="3417887"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0724"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30725" name="矩形 5"/>
          <p:cNvSpPr/>
          <p:nvPr/>
        </p:nvSpPr>
        <p:spPr>
          <a:xfrm>
            <a:off x="955675" y="1304925"/>
            <a:ext cx="8075613" cy="500063"/>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科技成果登记系统打开方式</a:t>
            </a:r>
            <a:endParaRPr lang="en-US" altLang="zh-CN" sz="2000" b="1" dirty="0">
              <a:solidFill>
                <a:srgbClr val="C00000"/>
              </a:solidFill>
              <a:latin typeface="方正黑体简体" pitchFamily="65" charset="-122"/>
              <a:ea typeface="方正黑体简体" pitchFamily="65" charset="-122"/>
            </a:endParaRPr>
          </a:p>
        </p:txBody>
      </p:sp>
      <p:sp>
        <p:nvSpPr>
          <p:cNvPr id="30726"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0727"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0728"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30729"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0730"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 name="矩形 4"/>
          <p:cNvSpPr/>
          <p:nvPr/>
        </p:nvSpPr>
        <p:spPr>
          <a:xfrm>
            <a:off x="925513" y="1804988"/>
            <a:ext cx="8105775" cy="10160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2</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、安徽省科技厅网站（</a:t>
            </a: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http://www.ahkjt.gov.cn/</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en-US" altLang="zh-CN"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安徽省科技创新云服务平台</a:t>
            </a:r>
            <a:r>
              <a:rPr kumimoji="0" lang="en-US" altLang="zh-CN"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科技管理</a:t>
            </a:r>
            <a:r>
              <a:rPr kumimoji="0" lang="en-US" altLang="zh-CN"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en-US" sz="20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科技成果</a:t>
            </a:r>
            <a:endPar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10" name="右箭头 9"/>
          <p:cNvSpPr/>
          <p:nvPr/>
        </p:nvSpPr>
        <p:spPr>
          <a:xfrm>
            <a:off x="4659313" y="4491038"/>
            <a:ext cx="533400" cy="231775"/>
          </a:xfrm>
          <a:prstGeom prst="rightArrow">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椭圆 22"/>
          <p:cNvSpPr/>
          <p:nvPr/>
        </p:nvSpPr>
        <p:spPr>
          <a:xfrm>
            <a:off x="7554913" y="5257800"/>
            <a:ext cx="1201738" cy="105886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30734"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pic>
        <p:nvPicPr>
          <p:cNvPr id="30735" name="Picture 19"/>
          <p:cNvPicPr>
            <a:picLocks noChangeAspect="1"/>
          </p:cNvPicPr>
          <p:nvPr/>
        </p:nvPicPr>
        <p:blipFill>
          <a:blip r:embed="rId2"/>
          <a:stretch>
            <a:fillRect/>
          </a:stretch>
        </p:blipFill>
        <p:spPr>
          <a:xfrm>
            <a:off x="585788" y="3116263"/>
            <a:ext cx="4340225" cy="3200400"/>
          </a:xfrm>
          <a:prstGeom prst="rect">
            <a:avLst/>
          </a:prstGeom>
          <a:noFill/>
          <a:ln w="9525">
            <a:noFill/>
          </a:ln>
        </p:spPr>
      </p:pic>
      <p:sp>
        <p:nvSpPr>
          <p:cNvPr id="11" name="椭圆 10"/>
          <p:cNvSpPr/>
          <p:nvPr/>
        </p:nvSpPr>
        <p:spPr>
          <a:xfrm>
            <a:off x="1554163" y="5943600"/>
            <a:ext cx="2413000" cy="457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pic>
        <p:nvPicPr>
          <p:cNvPr id="30737" name="Picture 19"/>
          <p:cNvPicPr>
            <a:picLocks noChangeAspect="1"/>
          </p:cNvPicPr>
          <p:nvPr/>
        </p:nvPicPr>
        <p:blipFill>
          <a:blip r:embed="rId2"/>
          <a:stretch>
            <a:fillRect/>
          </a:stretch>
        </p:blipFill>
        <p:spPr>
          <a:xfrm>
            <a:off x="585788" y="3157538"/>
            <a:ext cx="4340225" cy="3200400"/>
          </a:xfrm>
          <a:prstGeom prst="rect">
            <a:avLst/>
          </a:prstGeom>
          <a:noFill/>
          <a:ln w="9525">
            <a:noFill/>
          </a:ln>
        </p:spPr>
      </p:pic>
      <p:sp>
        <p:nvSpPr>
          <p:cNvPr id="22" name="椭圆 21"/>
          <p:cNvSpPr/>
          <p:nvPr/>
        </p:nvSpPr>
        <p:spPr>
          <a:xfrm>
            <a:off x="1554163" y="5999163"/>
            <a:ext cx="2352675" cy="44291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25" name="椭圆 24"/>
          <p:cNvSpPr/>
          <p:nvPr/>
        </p:nvSpPr>
        <p:spPr>
          <a:xfrm>
            <a:off x="6675438" y="4933950"/>
            <a:ext cx="1201738" cy="45243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Rectangle 2"/>
          <p:cNvSpPr txBox="1"/>
          <p:nvPr/>
        </p:nvSpPr>
        <p:spPr>
          <a:xfrm>
            <a:off x="6640513" y="617538"/>
            <a:ext cx="2752725"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2771"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32772"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2773"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2774"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32775"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2776"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 name="矩形 4"/>
          <p:cNvSpPr/>
          <p:nvPr/>
        </p:nvSpPr>
        <p:spPr>
          <a:xfrm>
            <a:off x="904875" y="1238250"/>
            <a:ext cx="8105775" cy="5170488"/>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100" b="1" i="0" u="none" strike="noStrike" kern="1200" cap="none" spc="0" normalizeH="0" baseline="0" noProof="0" dirty="0">
                <a:ln>
                  <a:noFill/>
                </a:ln>
                <a:solidFill>
                  <a:srgbClr val="000000"/>
                </a:solidFill>
                <a:effectLst/>
                <a:uLnTx/>
                <a:uFillTx/>
                <a:latin typeface="方正黑体简体" pitchFamily="65" charset="-122"/>
                <a:ea typeface="方正黑体简体" pitchFamily="65" charset="-122"/>
                <a:cs typeface="+mn-cs"/>
                <a:sym typeface="+mn-ea"/>
              </a:rPr>
              <a:t>一、用户注册</a:t>
            </a:r>
            <a:endParaRPr kumimoji="0" lang="en-US" altLang="zh-CN" sz="2100" b="1" i="0" u="none" strike="noStrike" kern="1200" cap="none" spc="0" normalizeH="0" baseline="0" noProof="0" dirty="0">
              <a:ln>
                <a:noFill/>
              </a:ln>
              <a:solidFill>
                <a:srgbClr val="000000"/>
              </a:solidFill>
              <a:effectLst/>
              <a:uLnTx/>
              <a:uFillTx/>
              <a:latin typeface="方正黑体简体" pitchFamily="65" charset="-122"/>
              <a:ea typeface="方正黑体简体" pitchFamily="65" charset="-122"/>
              <a:cs typeface="+mn-cs"/>
              <a:sym typeface="+mn-ea"/>
            </a:endParaRPr>
          </a:p>
          <a:p>
            <a:pPr marL="342900" marR="0" lvl="0" indent="-342900" algn="l" defTabSz="914400" rtl="0" eaLnBrk="0" fontAlgn="base" latinLnBrk="0" hangingPunct="0">
              <a:lnSpc>
                <a:spcPct val="150000"/>
              </a:lnSpc>
              <a:spcBef>
                <a:spcPct val="0"/>
              </a:spcBef>
              <a:spcAft>
                <a:spcPct val="0"/>
              </a:spcAft>
              <a:buClrTx/>
              <a:buSzTx/>
              <a:buFont typeface="Wingdings" panose="05000000000000000000" pitchFamily="2" charset="2"/>
              <a:buChar char="p"/>
              <a:defRPr/>
            </a:pPr>
            <a:r>
              <a:rPr kumimoji="0" lang="zh-CN" altLang="en-US" sz="1800" b="1" i="0" u="none" strike="noStrike" kern="1200" cap="none" spc="0" normalizeH="0" baseline="0" noProof="0" dirty="0">
                <a:ln>
                  <a:noFill/>
                </a:ln>
                <a:solidFill>
                  <a:srgbClr val="C00000"/>
                </a:solidFill>
                <a:effectLst/>
                <a:uLnTx/>
                <a:uFillTx/>
                <a:latin typeface="方正黑体简体" pitchFamily="65" charset="-122"/>
                <a:ea typeface="方正黑体简体" pitchFamily="65" charset="-122"/>
                <a:cs typeface="+mn-cs"/>
                <a:sym typeface="+mn-ea"/>
              </a:rPr>
              <a:t>申报单位注册</a:t>
            </a:r>
            <a:endParaRPr kumimoji="0" lang="en-US" altLang="zh-CN" sz="1800" b="1" i="0" u="none" strike="noStrike" kern="1200" cap="none" spc="0" normalizeH="0" baseline="0" noProof="0" dirty="0">
              <a:ln>
                <a:noFill/>
              </a:ln>
              <a:solidFill>
                <a:srgbClr val="C00000"/>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1</a:t>
            </a:r>
            <a:r>
              <a:rPr kumimoji="0" lang="zh-CN" altLang="en-US"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、注册单位用户名，管理本单位的成果申报人；</a:t>
            </a:r>
            <a:endParaRPr kumimoji="0" lang="zh-CN" altLang="en-US"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2</a:t>
            </a:r>
            <a:r>
              <a:rPr kumimoji="0" lang="zh-CN" altLang="en-US"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、对本单位所有申报的科技成果进行管理</a:t>
            </a:r>
            <a:r>
              <a:rPr kumimoji="0" lang="zh-CN" altLang="en-US" sz="18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和核对；</a:t>
            </a:r>
            <a:endParaRPr kumimoji="0" lang="zh-CN" altLang="en-US"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3</a:t>
            </a:r>
            <a:r>
              <a:rPr kumimoji="0" lang="zh-CN" altLang="en-US"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、向省直有关部门或市科技局提交本单位所申报的科技成果。</a:t>
            </a:r>
            <a:endParaRPr kumimoji="0" lang="en-US" altLang="zh-CN"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450850" marR="0" lvl="0" indent="-450850" algn="l" defTabSz="914400" rtl="0" eaLnBrk="0" fontAlgn="base" latinLnBrk="0" hangingPunct="0">
              <a:lnSpc>
                <a:spcPct val="150000"/>
              </a:lnSpc>
              <a:spcBef>
                <a:spcPct val="0"/>
              </a:spcBef>
              <a:spcAft>
                <a:spcPct val="0"/>
              </a:spcAft>
              <a:buClrTx/>
              <a:buSzTx/>
              <a:buFont typeface="Arial" panose="020B0604020202020204" pitchFamily="34" charset="0"/>
              <a:buNone/>
              <a:defRPr/>
            </a:pPr>
            <a:endParaRPr kumimoji="0" lang="en-US" altLang="zh-CN"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342900" marR="0" lvl="0" indent="-342900" algn="l" defTabSz="914400" rtl="0" eaLnBrk="0" fontAlgn="base" latinLnBrk="0" hangingPunct="0">
              <a:lnSpc>
                <a:spcPct val="150000"/>
              </a:lnSpc>
              <a:spcBef>
                <a:spcPct val="0"/>
              </a:spcBef>
              <a:spcAft>
                <a:spcPct val="0"/>
              </a:spcAft>
              <a:buClrTx/>
              <a:buSzTx/>
              <a:buFont typeface="Wingdings" panose="05000000000000000000" pitchFamily="2" charset="2"/>
              <a:buChar char="p"/>
              <a:defRPr/>
            </a:pPr>
            <a:r>
              <a:rPr kumimoji="0" lang="zh-CN" altLang="en-US" sz="1800" b="1" i="0" u="none" strike="noStrike" kern="1200" cap="none" spc="0" normalizeH="0" baseline="0" noProof="0" dirty="0">
                <a:ln>
                  <a:noFill/>
                </a:ln>
                <a:solidFill>
                  <a:srgbClr val="C00000"/>
                </a:solidFill>
                <a:effectLst/>
                <a:uLnTx/>
                <a:uFillTx/>
                <a:latin typeface="方正黑体简体" pitchFamily="65" charset="-122"/>
                <a:ea typeface="方正黑体简体" pitchFamily="65" charset="-122"/>
                <a:cs typeface="+mn-cs"/>
                <a:sym typeface="+mn-ea"/>
              </a:rPr>
              <a:t>成果申报人注册（项目负责人和自然人）</a:t>
            </a:r>
            <a:endParaRPr kumimoji="0" lang="en-US" altLang="zh-CN" sz="1800" b="1" i="0" u="none" strike="noStrike" kern="1200" cap="none" spc="0" normalizeH="0" baseline="0" noProof="0" dirty="0">
              <a:ln>
                <a:noFill/>
              </a:ln>
              <a:solidFill>
                <a:srgbClr val="C00000"/>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1</a:t>
            </a:r>
            <a:r>
              <a:rPr kumimoji="0" lang="zh-CN" altLang="en-US"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、项目负责人是指有单位或机构所有的科技成果的主要完成人。其提交登记的科技成果，将先由所属</a:t>
            </a:r>
            <a:r>
              <a:rPr kumimoji="0" lang="zh-CN" altLang="en-US" sz="18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单位进行核对，再提交省直</a:t>
            </a:r>
            <a:r>
              <a:rPr kumimoji="0" lang="zh-CN" altLang="en-US"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有关部门或所属市科技</a:t>
            </a:r>
            <a:r>
              <a:rPr kumimoji="0" lang="zh-CN" altLang="en-US" sz="18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局进行推荐。</a:t>
            </a:r>
            <a:r>
              <a:rPr kumimoji="0" lang="zh-CN" altLang="en-US" sz="1800" b="0" i="1" u="sng"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项目负责人注册时要确认所在单位是否已提前注册。</a:t>
            </a:r>
            <a:endParaRPr kumimoji="0" lang="en-US" altLang="zh-CN" sz="1800" b="0" i="1" u="sng"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      2</a:t>
            </a:r>
            <a:r>
              <a:rPr kumimoji="0" lang="zh-CN" altLang="en-US"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、自然人是指无单位或机构所有的科技成果的主要完成人。其提交登记的科技成果，</a:t>
            </a:r>
            <a:r>
              <a:rPr kumimoji="0" lang="zh-CN" altLang="en-US" sz="18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将提交归属</a:t>
            </a:r>
            <a:r>
              <a:rPr kumimoji="0" lang="zh-CN" altLang="en-US"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地的市科技局</a:t>
            </a:r>
            <a:r>
              <a:rPr kumimoji="0" lang="zh-CN" altLang="en-US" sz="1800" b="0" i="0" u="none" strike="noStrike" kern="1200" cap="none" spc="0" normalizeH="0" baseline="0" noProof="0" dirty="0" smtClean="0">
                <a:ln>
                  <a:noFill/>
                </a:ln>
                <a:solidFill>
                  <a:schemeClr val="accent1">
                    <a:lumMod val="50000"/>
                  </a:schemeClr>
                </a:solidFill>
                <a:effectLst/>
                <a:uLnTx/>
                <a:uFillTx/>
                <a:latin typeface="方正黑体简体" pitchFamily="65" charset="-122"/>
                <a:ea typeface="方正黑体简体" pitchFamily="65" charset="-122"/>
                <a:cs typeface="+mn-cs"/>
                <a:sym typeface="+mn-ea"/>
              </a:rPr>
              <a:t>进行推荐。</a:t>
            </a:r>
            <a:endParaRPr kumimoji="0" lang="en-US" altLang="zh-CN" sz="18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sp>
        <p:nvSpPr>
          <p:cNvPr id="32778"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Rectangle 2"/>
          <p:cNvSpPr txBox="1"/>
          <p:nvPr/>
        </p:nvSpPr>
        <p:spPr>
          <a:xfrm>
            <a:off x="6681788" y="617538"/>
            <a:ext cx="2667000" cy="381000"/>
          </a:xfrm>
          <a:prstGeom prst="rect">
            <a:avLst/>
          </a:prstGeom>
          <a:noFill/>
          <a:ln w="9525">
            <a:noFill/>
          </a:ln>
        </p:spPr>
        <p:txBody>
          <a:bodyPr anchor="ctr"/>
          <a:p>
            <a:pPr algn="ctr"/>
            <a:r>
              <a:rPr lang="en-US" altLang="zh-CN" sz="2800" b="1" dirty="0">
                <a:latin typeface="方正姚体" panose="02010601030101010101" pitchFamily="2" charset="-122"/>
                <a:ea typeface="方正姚体" panose="02010601030101010101" pitchFamily="2" charset="-122"/>
              </a:rPr>
              <a:t>3-</a:t>
            </a:r>
            <a:r>
              <a:rPr lang="zh-CN" altLang="en-US" sz="2800" b="1" dirty="0">
                <a:latin typeface="方正姚体" panose="02010601030101010101" pitchFamily="2" charset="-122"/>
                <a:ea typeface="方正姚体" panose="02010601030101010101" pitchFamily="2" charset="-122"/>
              </a:rPr>
              <a:t>注册登录</a:t>
            </a:r>
            <a:endParaRPr lang="zh-CN" altLang="en-US" sz="2800" b="1" dirty="0">
              <a:latin typeface="方正姚体" panose="02010601030101010101" pitchFamily="2" charset="-122"/>
              <a:ea typeface="方正姚体" panose="02010601030101010101" pitchFamily="2" charset="-122"/>
            </a:endParaRPr>
          </a:p>
        </p:txBody>
      </p:sp>
      <p:cxnSp>
        <p:nvCxnSpPr>
          <p:cNvPr id="26" name="直接连接符 25"/>
          <p:cNvCxnSpPr/>
          <p:nvPr/>
        </p:nvCxnSpPr>
        <p:spPr>
          <a:xfrm>
            <a:off x="955675" y="1093788"/>
            <a:ext cx="8005763"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4819" name="矩形 26"/>
          <p:cNvSpPr/>
          <p:nvPr/>
        </p:nvSpPr>
        <p:spPr>
          <a:xfrm>
            <a:off x="925513" y="600075"/>
            <a:ext cx="3163887" cy="414338"/>
          </a:xfrm>
          <a:prstGeom prst="rect">
            <a:avLst/>
          </a:prstGeom>
          <a:noFill/>
          <a:ln w="9525">
            <a:noFill/>
          </a:ln>
        </p:spPr>
        <p:txBody>
          <a:bodyPr wrap="none" anchor="t">
            <a:spAutoFit/>
          </a:bodyPr>
          <a:p>
            <a:pPr eaLnBrk="0" hangingPunct="0"/>
            <a:r>
              <a:rPr lang="zh-CN" altLang="en-US" sz="2100" b="1" dirty="0">
                <a:latin typeface="方正舒体" panose="02010601030101010101" pitchFamily="2" charset="-122"/>
                <a:ea typeface="方正舒体" panose="02010601030101010101" pitchFamily="2" charset="-122"/>
              </a:rPr>
              <a:t>安徽省科技成果登记系统</a:t>
            </a:r>
            <a:endParaRPr lang="zh-CN" altLang="en-US" sz="2100" b="1" dirty="0">
              <a:latin typeface="方正舒体" panose="02010601030101010101" pitchFamily="2" charset="-122"/>
              <a:ea typeface="方正舒体" panose="02010601030101010101" pitchFamily="2" charset="-122"/>
            </a:endParaRPr>
          </a:p>
        </p:txBody>
      </p:sp>
      <p:sp>
        <p:nvSpPr>
          <p:cNvPr id="34820" name="矩形 5"/>
          <p:cNvSpPr/>
          <p:nvPr/>
        </p:nvSpPr>
        <p:spPr>
          <a:xfrm>
            <a:off x="955675" y="1304925"/>
            <a:ext cx="8075613" cy="500063"/>
          </a:xfrm>
          <a:prstGeom prst="rect">
            <a:avLst/>
          </a:prstGeom>
          <a:noFill/>
          <a:ln w="9525">
            <a:noFill/>
          </a:ln>
        </p:spPr>
        <p:txBody>
          <a:bodyPr anchor="t">
            <a:spAutoFit/>
          </a:bodyPr>
          <a:p>
            <a:pPr marL="285750" indent="-285750" eaLnBrk="0" hangingPunct="0">
              <a:lnSpc>
                <a:spcPct val="150000"/>
              </a:lnSpc>
              <a:buFont typeface="Wingdings" panose="05000000000000000000" pitchFamily="2" charset="2"/>
              <a:buChar char="p"/>
            </a:pPr>
            <a:r>
              <a:rPr lang="zh-CN" altLang="en-US" sz="2000" b="1" dirty="0">
                <a:solidFill>
                  <a:srgbClr val="C00000"/>
                </a:solidFill>
                <a:latin typeface="方正黑体简体" pitchFamily="65" charset="-122"/>
                <a:ea typeface="方正黑体简体" pitchFamily="65" charset="-122"/>
              </a:rPr>
              <a:t>申报单位注册</a:t>
            </a:r>
            <a:endParaRPr lang="en-US" altLang="zh-CN" sz="2000" b="1" dirty="0">
              <a:solidFill>
                <a:srgbClr val="C00000"/>
              </a:solidFill>
              <a:latin typeface="方正黑体简体" pitchFamily="65" charset="-122"/>
              <a:ea typeface="方正黑体简体" pitchFamily="65" charset="-122"/>
            </a:endParaRPr>
          </a:p>
        </p:txBody>
      </p:sp>
      <p:sp>
        <p:nvSpPr>
          <p:cNvPr id="34821" name="Rectangle 37"/>
          <p:cNvSpPr/>
          <p:nvPr/>
        </p:nvSpPr>
        <p:spPr>
          <a:xfrm>
            <a:off x="152400" y="152400"/>
            <a:ext cx="10080625" cy="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4822"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4823" name="Rectangle 64"/>
          <p:cNvSpPr/>
          <p:nvPr/>
        </p:nvSpPr>
        <p:spPr>
          <a:xfrm>
            <a:off x="0" y="42211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34824" name="Rectangle 41"/>
          <p:cNvSpPr/>
          <p:nvPr/>
        </p:nvSpPr>
        <p:spPr>
          <a:xfrm>
            <a:off x="0" y="0"/>
            <a:ext cx="10080625" cy="457200"/>
          </a:xfrm>
          <a:prstGeom prst="rect">
            <a:avLst/>
          </a:prstGeom>
          <a:noFill/>
          <a:ln w="9525">
            <a:noFill/>
          </a:ln>
        </p:spPr>
        <p:txBody>
          <a:bodyPr wrap="none" anchor="ctr">
            <a:spAutoFit/>
          </a:bodyPr>
          <a:p>
            <a:pPr eaLnBrk="0" hangingPunct="0"/>
            <a:endParaRPr lang="zh-CN" altLang="en-US" dirty="0">
              <a:latin typeface="Arial" panose="020B0604020202020204" pitchFamily="34" charset="0"/>
              <a:ea typeface="宋体" panose="02010600030101010101" pitchFamily="2" charset="-122"/>
            </a:endParaRPr>
          </a:p>
        </p:txBody>
      </p:sp>
      <p:sp>
        <p:nvSpPr>
          <p:cNvPr id="34825" name="Rectangle 64"/>
          <p:cNvSpPr/>
          <p:nvPr/>
        </p:nvSpPr>
        <p:spPr>
          <a:xfrm>
            <a:off x="0" y="4716463"/>
            <a:ext cx="10080625" cy="0"/>
          </a:xfrm>
          <a:prstGeom prst="rect">
            <a:avLst/>
          </a:prstGeom>
          <a:noFill/>
          <a:ln w="9525">
            <a:noFill/>
          </a:ln>
        </p:spPr>
        <p:txBody>
          <a:bodyPr wrap="none" anchor="ctr">
            <a:spAutoFit/>
          </a:bodyPr>
          <a:p>
            <a:pPr eaLnBrk="0" hangingPunct="0"/>
            <a:endParaRPr lang="zh-CN" altLang="zh-CN" dirty="0">
              <a:latin typeface="Arial" panose="020B0604020202020204" pitchFamily="34" charset="0"/>
              <a:ea typeface="宋体" panose="02010600030101010101" pitchFamily="2" charset="-122"/>
            </a:endParaRPr>
          </a:p>
        </p:txBody>
      </p:sp>
      <p:sp>
        <p:nvSpPr>
          <p:cNvPr id="5" name="矩形 4"/>
          <p:cNvSpPr/>
          <p:nvPr/>
        </p:nvSpPr>
        <p:spPr>
          <a:xfrm>
            <a:off x="925513" y="1804988"/>
            <a:ext cx="8458200" cy="1016000"/>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1</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、打开科技成果登记系统；</a:t>
            </a:r>
            <a:endPar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2</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a:t>
            </a:r>
            <a:r>
              <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点击注册</a:t>
            </a:r>
            <a:r>
              <a:rPr kumimoji="0" lang="zh-CN" altLang="en-US"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rPr>
              <a:t>按钮，选择“申报单位”进行注册， 然后点击“下一步”；</a:t>
            </a:r>
            <a:endParaRPr kumimoji="0" lang="zh-CN" altLang="zh-CN" sz="2000" b="0" i="0" u="none" strike="noStrike" kern="1200" cap="none" spc="0" normalizeH="0" baseline="0" noProof="0" dirty="0">
              <a:ln>
                <a:noFill/>
              </a:ln>
              <a:solidFill>
                <a:schemeClr val="accent1">
                  <a:lumMod val="50000"/>
                </a:schemeClr>
              </a:solidFill>
              <a:effectLst/>
              <a:uLnTx/>
              <a:uFillTx/>
              <a:latin typeface="方正黑体简体" pitchFamily="65" charset="-122"/>
              <a:ea typeface="方正黑体简体" pitchFamily="65" charset="-122"/>
              <a:cs typeface="+mn-cs"/>
              <a:sym typeface="+mn-ea"/>
            </a:endParaRPr>
          </a:p>
        </p:txBody>
      </p:sp>
      <p:pic>
        <p:nvPicPr>
          <p:cNvPr id="34827" name="Picture 2"/>
          <p:cNvPicPr>
            <a:picLocks noChangeAspect="1"/>
          </p:cNvPicPr>
          <p:nvPr/>
        </p:nvPicPr>
        <p:blipFill>
          <a:blip r:embed="rId1"/>
          <a:stretch>
            <a:fillRect/>
          </a:stretch>
        </p:blipFill>
        <p:spPr>
          <a:xfrm>
            <a:off x="574675" y="3048000"/>
            <a:ext cx="4383088" cy="2771775"/>
          </a:xfrm>
          <a:prstGeom prst="rect">
            <a:avLst/>
          </a:prstGeom>
          <a:noFill/>
          <a:ln w="9525">
            <a:noFill/>
          </a:ln>
        </p:spPr>
      </p:pic>
      <p:sp>
        <p:nvSpPr>
          <p:cNvPr id="14" name="椭圆 13"/>
          <p:cNvSpPr/>
          <p:nvPr/>
        </p:nvSpPr>
        <p:spPr>
          <a:xfrm>
            <a:off x="3803650" y="4879975"/>
            <a:ext cx="728663" cy="37941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15" name="椭圆 14"/>
          <p:cNvSpPr/>
          <p:nvPr/>
        </p:nvSpPr>
        <p:spPr>
          <a:xfrm>
            <a:off x="5729288" y="5181600"/>
            <a:ext cx="1905000" cy="37941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pic>
        <p:nvPicPr>
          <p:cNvPr id="34830" name="Picture 3"/>
          <p:cNvPicPr>
            <a:picLocks noChangeAspect="1"/>
          </p:cNvPicPr>
          <p:nvPr/>
        </p:nvPicPr>
        <p:blipFill>
          <a:blip r:embed="rId2"/>
          <a:stretch>
            <a:fillRect/>
          </a:stretch>
        </p:blipFill>
        <p:spPr>
          <a:xfrm>
            <a:off x="5475288" y="3048000"/>
            <a:ext cx="3908425" cy="3200400"/>
          </a:xfrm>
          <a:prstGeom prst="rect">
            <a:avLst/>
          </a:prstGeom>
          <a:noFill/>
          <a:ln w="9525">
            <a:noFill/>
          </a:ln>
        </p:spPr>
      </p:pic>
      <p:sp>
        <p:nvSpPr>
          <p:cNvPr id="17" name="椭圆 16"/>
          <p:cNvSpPr/>
          <p:nvPr/>
        </p:nvSpPr>
        <p:spPr>
          <a:xfrm>
            <a:off x="7591425" y="3478213"/>
            <a:ext cx="1370013" cy="94297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C00000"/>
              </a:solidFill>
              <a:effectLst/>
              <a:uLnTx/>
              <a:uFillTx/>
              <a:latin typeface="+mn-lt"/>
              <a:ea typeface="+mn-ea"/>
              <a:cs typeface="+mn-cs"/>
            </a:endParaRPr>
          </a:p>
        </p:txBody>
      </p:sp>
      <p:sp>
        <p:nvSpPr>
          <p:cNvPr id="34832" name="灯片编号占位符 1"/>
          <p:cNvSpPr>
            <a:spLocks noGrp="1"/>
          </p:cNvSpPr>
          <p:nvPr>
            <p:ph type="sldNum" sz="quarter" idx="4"/>
          </p:nvPr>
        </p:nvSpPr>
        <p:spPr>
          <a:noFill/>
          <a:ln>
            <a:noFill/>
          </a:ln>
        </p:spPr>
        <p:txBody>
          <a:bodyPr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indent="0" algn="r" eaLnBrk="0" hangingPunct="0"/>
            <a:fld id="{9A0DB2DC-4C9A-4742-B13C-FB6460FD3503}" type="slidenum">
              <a:rPr lang="zh-CN" altLang="en-US" sz="1200" dirty="0">
                <a:solidFill>
                  <a:srgbClr val="898989"/>
                </a:solidFill>
                <a:latin typeface="Arial" panose="020B0604020202020204" pitchFamily="34" charset="0"/>
                <a:ea typeface="宋体" panose="02010600030101010101" pitchFamily="2" charset="-122"/>
              </a:rPr>
            </a:fld>
            <a:endParaRPr lang="zh-CN" altLang="en-US" sz="1200" dirty="0">
              <a:solidFill>
                <a:srgbClr val="898989"/>
              </a:solidFill>
              <a:latin typeface="Arial" panose="020B0604020202020204" pitchFamily="34" charset="0"/>
              <a:ea typeface="宋体" panose="02010600030101010101" pitchFamily="2"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55554A"/>
      </a:dk2>
      <a:lt2>
        <a:srgbClr val="D7DAE1"/>
      </a:lt2>
      <a:accent1>
        <a:srgbClr val="F4680B"/>
      </a:accent1>
      <a:accent2>
        <a:srgbClr val="ABB19F"/>
      </a:accent2>
      <a:accent3>
        <a:srgbClr val="FFFFFF"/>
      </a:accent3>
      <a:accent4>
        <a:srgbClr val="000000"/>
      </a:accent4>
      <a:accent5>
        <a:srgbClr val="F8B9AA"/>
      </a:accent5>
      <a:accent6>
        <a:srgbClr val="9BA090"/>
      </a:accent6>
      <a:hlink>
        <a:srgbClr val="66AACD"/>
      </a:hlink>
      <a:folHlink>
        <a:srgbClr val="809DB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0</TotalTime>
  <Words>4256</Words>
  <Application>WPS 演示</Application>
  <PresentationFormat/>
  <Paragraphs>535</Paragraphs>
  <Slides>51</Slides>
  <Notes>47</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51</vt:i4>
      </vt:variant>
    </vt:vector>
  </HeadingPairs>
  <TitlesOfParts>
    <vt:vector size="69" baseType="lpstr">
      <vt:lpstr>Arial</vt:lpstr>
      <vt:lpstr>宋体</vt:lpstr>
      <vt:lpstr>Wingdings</vt:lpstr>
      <vt:lpstr>Calibri</vt:lpstr>
      <vt:lpstr>Franklin Gothic Book</vt:lpstr>
      <vt:lpstr>华文中宋</vt:lpstr>
      <vt:lpstr>微软雅黑</vt:lpstr>
      <vt:lpstr>方正姚体</vt:lpstr>
      <vt:lpstr>方正舒体</vt:lpstr>
      <vt:lpstr>方正黑体简体</vt:lpstr>
      <vt:lpstr>黑体</vt:lpstr>
      <vt:lpstr>Arial Unicode MS</vt:lpstr>
      <vt:lpstr>Mangal</vt:lpstr>
      <vt:lpstr>楷体_GB2312</vt:lpstr>
      <vt:lpstr>楷体</vt:lpstr>
      <vt:lpstr>方正小标宋简体</vt:lpstr>
      <vt:lpstr>华文行楷</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成果概况：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zhangt</dc:creator>
  <cp:lastModifiedBy>123</cp:lastModifiedBy>
  <cp:revision>494</cp:revision>
  <cp:lastPrinted>2018-04-03T03:17:00Z</cp:lastPrinted>
  <dcterms:created xsi:type="dcterms:W3CDTF">2113-01-01T00:00:00Z</dcterms:created>
  <dcterms:modified xsi:type="dcterms:W3CDTF">2018-11-28T06:46:01Z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2052-10.1.0.7671</vt:lpwstr>
  </property>
</Properties>
</file>